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 id="2147483706" r:id="rId4"/>
  </p:sldMasterIdLst>
  <p:notesMasterIdLst>
    <p:notesMasterId r:id="rId110"/>
  </p:notesMasterIdLst>
  <p:sldIdLst>
    <p:sldId id="262" r:id="rId5"/>
    <p:sldId id="352" r:id="rId6"/>
    <p:sldId id="353" r:id="rId7"/>
    <p:sldId id="325" r:id="rId8"/>
    <p:sldId id="326" r:id="rId9"/>
    <p:sldId id="257" r:id="rId10"/>
    <p:sldId id="258" r:id="rId11"/>
    <p:sldId id="263" r:id="rId12"/>
    <p:sldId id="354" r:id="rId13"/>
    <p:sldId id="265" r:id="rId14"/>
    <p:sldId id="356" r:id="rId15"/>
    <p:sldId id="317" r:id="rId16"/>
    <p:sldId id="391" r:id="rId17"/>
    <p:sldId id="392" r:id="rId18"/>
    <p:sldId id="355" r:id="rId19"/>
    <p:sldId id="266" r:id="rId20"/>
    <p:sldId id="357" r:id="rId21"/>
    <p:sldId id="358" r:id="rId22"/>
    <p:sldId id="359" r:id="rId23"/>
    <p:sldId id="331" r:id="rId24"/>
    <p:sldId id="336" r:id="rId25"/>
    <p:sldId id="335" r:id="rId26"/>
    <p:sldId id="267" r:id="rId27"/>
    <p:sldId id="332" r:id="rId28"/>
    <p:sldId id="333" r:id="rId29"/>
    <p:sldId id="280" r:id="rId30"/>
    <p:sldId id="281" r:id="rId31"/>
    <p:sldId id="431" r:id="rId32"/>
    <p:sldId id="278" r:id="rId33"/>
    <p:sldId id="390" r:id="rId34"/>
    <p:sldId id="279" r:id="rId35"/>
    <p:sldId id="394" r:id="rId36"/>
    <p:sldId id="283" r:id="rId37"/>
    <p:sldId id="284" r:id="rId38"/>
    <p:sldId id="285" r:id="rId39"/>
    <p:sldId id="360" r:id="rId40"/>
    <p:sldId id="282" r:id="rId41"/>
    <p:sldId id="361" r:id="rId42"/>
    <p:sldId id="349" r:id="rId43"/>
    <p:sldId id="350" r:id="rId44"/>
    <p:sldId id="351" r:id="rId45"/>
    <p:sldId id="260" r:id="rId46"/>
    <p:sldId id="261" r:id="rId47"/>
    <p:sldId id="327" r:id="rId48"/>
    <p:sldId id="370" r:id="rId49"/>
    <p:sldId id="371" r:id="rId50"/>
    <p:sldId id="372" r:id="rId51"/>
    <p:sldId id="328" r:id="rId52"/>
    <p:sldId id="329" r:id="rId53"/>
    <p:sldId id="330" r:id="rId54"/>
    <p:sldId id="364" r:id="rId55"/>
    <p:sldId id="378" r:id="rId56"/>
    <p:sldId id="363" r:id="rId57"/>
    <p:sldId id="381" r:id="rId58"/>
    <p:sldId id="395" r:id="rId59"/>
    <p:sldId id="301" r:id="rId60"/>
    <p:sldId id="302" r:id="rId61"/>
    <p:sldId id="305" r:id="rId62"/>
    <p:sldId id="303" r:id="rId63"/>
    <p:sldId id="373" r:id="rId64"/>
    <p:sldId id="374" r:id="rId65"/>
    <p:sldId id="375" r:id="rId66"/>
    <p:sldId id="376" r:id="rId67"/>
    <p:sldId id="382" r:id="rId68"/>
    <p:sldId id="379" r:id="rId69"/>
    <p:sldId id="380" r:id="rId70"/>
    <p:sldId id="383" r:id="rId71"/>
    <p:sldId id="384" r:id="rId72"/>
    <p:sldId id="385" r:id="rId73"/>
    <p:sldId id="386" r:id="rId74"/>
    <p:sldId id="387" r:id="rId75"/>
    <p:sldId id="388" r:id="rId76"/>
    <p:sldId id="396" r:id="rId77"/>
    <p:sldId id="432" r:id="rId78"/>
    <p:sldId id="435" r:id="rId79"/>
    <p:sldId id="433" r:id="rId80"/>
    <p:sldId id="436" r:id="rId81"/>
    <p:sldId id="397" r:id="rId82"/>
    <p:sldId id="441" r:id="rId83"/>
    <p:sldId id="399" r:id="rId84"/>
    <p:sldId id="437" r:id="rId85"/>
    <p:sldId id="369" r:id="rId86"/>
    <p:sldId id="277" r:id="rId87"/>
    <p:sldId id="407" r:id="rId88"/>
    <p:sldId id="442" r:id="rId89"/>
    <p:sldId id="344" r:id="rId90"/>
    <p:sldId id="271" r:id="rId91"/>
    <p:sldId id="412" r:id="rId92"/>
    <p:sldId id="413" r:id="rId93"/>
    <p:sldId id="443" r:id="rId94"/>
    <p:sldId id="347" r:id="rId95"/>
    <p:sldId id="419" r:id="rId96"/>
    <p:sldId id="439" r:id="rId97"/>
    <p:sldId id="337" r:id="rId98"/>
    <p:sldId id="444" r:id="rId99"/>
    <p:sldId id="421" r:id="rId100"/>
    <p:sldId id="423" r:id="rId101"/>
    <p:sldId id="445" r:id="rId102"/>
    <p:sldId id="427" r:id="rId103"/>
    <p:sldId id="425" r:id="rId104"/>
    <p:sldId id="429" r:id="rId105"/>
    <p:sldId id="430" r:id="rId106"/>
    <p:sldId id="368" r:id="rId107"/>
    <p:sldId id="389" r:id="rId108"/>
    <p:sldId id="36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4" autoAdjust="0"/>
    <p:restoredTop sz="94660"/>
  </p:normalViewPr>
  <p:slideViewPr>
    <p:cSldViewPr snapToGrid="0">
      <p:cViewPr varScale="1">
        <p:scale>
          <a:sx n="102" d="100"/>
          <a:sy n="102" d="100"/>
        </p:scale>
        <p:origin x="58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807E-FEAA-4CB9-A748-C12F5638B905}"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39D1E155-9D4C-4B53-8EA2-8D19626405ED}">
      <dgm:prSet custT="1"/>
      <dgm:spPr/>
      <dgm:t>
        <a:bodyPr/>
        <a:lstStyle/>
        <a:p>
          <a:pPr rtl="0"/>
          <a:r>
            <a:rPr lang="en-US" sz="1800" b="1" i="0" dirty="0"/>
            <a:t>Binary cross entropy.</a:t>
          </a:r>
        </a:p>
      </dgm:t>
    </dgm:pt>
    <dgm:pt modelId="{E678BF5E-E55B-4485-BFAC-7FC3C37ECC4D}" type="parTrans" cxnId="{DA4C122D-E510-49D7-84DB-38EB683E1CC8}">
      <dgm:prSet/>
      <dgm:spPr/>
      <dgm:t>
        <a:bodyPr/>
        <a:lstStyle/>
        <a:p>
          <a:endParaRPr lang="en-US"/>
        </a:p>
      </dgm:t>
    </dgm:pt>
    <dgm:pt modelId="{1FD22980-BA7B-4111-A03B-B227B88D450C}" type="sibTrans" cxnId="{DA4C122D-E510-49D7-84DB-38EB683E1CC8}">
      <dgm:prSet/>
      <dgm:spPr/>
      <dgm:t>
        <a:bodyPr/>
        <a:lstStyle/>
        <a:p>
          <a:endParaRPr lang="en-US"/>
        </a:p>
      </dgm:t>
    </dgm:pt>
    <dgm:pt modelId="{BAF09F42-D54E-47CF-908B-FB93B5052673}" type="pres">
      <dgm:prSet presAssocID="{A0E8807E-FEAA-4CB9-A748-C12F5638B905}" presName="Name0" presStyleCnt="0">
        <dgm:presLayoutVars>
          <dgm:dir/>
          <dgm:animLvl val="lvl"/>
          <dgm:resizeHandles val="exact"/>
        </dgm:presLayoutVars>
      </dgm:prSet>
      <dgm:spPr/>
    </dgm:pt>
    <dgm:pt modelId="{28064183-A007-4555-A0D3-F1EF8E8D003A}" type="pres">
      <dgm:prSet presAssocID="{39D1E155-9D4C-4B53-8EA2-8D19626405ED}" presName="linNode" presStyleCnt="0"/>
      <dgm:spPr/>
    </dgm:pt>
    <dgm:pt modelId="{92A93C01-E315-4437-951E-2954E4CDF257}" type="pres">
      <dgm:prSet presAssocID="{39D1E155-9D4C-4B53-8EA2-8D19626405ED}" presName="parentText" presStyleLbl="node1" presStyleIdx="0" presStyleCnt="1" custLinFactNeighborX="-1709" custLinFactNeighborY="-14011">
        <dgm:presLayoutVars>
          <dgm:chMax val="1"/>
          <dgm:bulletEnabled val="1"/>
        </dgm:presLayoutVars>
      </dgm:prSet>
      <dgm:spPr/>
    </dgm:pt>
  </dgm:ptLst>
  <dgm:cxnLst>
    <dgm:cxn modelId="{C197A20E-E7AF-4913-B987-E45ECA0C2CBC}" type="presOf" srcId="{A0E8807E-FEAA-4CB9-A748-C12F5638B905}" destId="{BAF09F42-D54E-47CF-908B-FB93B5052673}" srcOrd="0" destOrd="0" presId="urn:microsoft.com/office/officeart/2005/8/layout/vList5"/>
    <dgm:cxn modelId="{DA4C122D-E510-49D7-84DB-38EB683E1CC8}" srcId="{A0E8807E-FEAA-4CB9-A748-C12F5638B905}" destId="{39D1E155-9D4C-4B53-8EA2-8D19626405ED}" srcOrd="0" destOrd="0" parTransId="{E678BF5E-E55B-4485-BFAC-7FC3C37ECC4D}" sibTransId="{1FD22980-BA7B-4111-A03B-B227B88D450C}"/>
    <dgm:cxn modelId="{35A172C8-9106-4602-90D1-494274E29BC0}" type="presOf" srcId="{39D1E155-9D4C-4B53-8EA2-8D19626405ED}" destId="{92A93C01-E315-4437-951E-2954E4CDF257}" srcOrd="0" destOrd="0" presId="urn:microsoft.com/office/officeart/2005/8/layout/vList5"/>
    <dgm:cxn modelId="{EEA8DA9D-9DAC-44AC-AC62-29E17E9133EE}" type="presParOf" srcId="{BAF09F42-D54E-47CF-908B-FB93B5052673}" destId="{28064183-A007-4555-A0D3-F1EF8E8D003A}" srcOrd="0" destOrd="0" presId="urn:microsoft.com/office/officeart/2005/8/layout/vList5"/>
    <dgm:cxn modelId="{E878436A-515B-4183-9280-4C02EE37F45C}" type="presParOf" srcId="{28064183-A007-4555-A0D3-F1EF8E8D003A}" destId="{92A93C01-E315-4437-951E-2954E4CDF25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2F0078-F2A9-4B2C-8E28-B612FBC9969F}"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9B87C3FB-14F9-4A6A-9756-AE1A3C8F3FB7}">
      <dgm:prSet custT="1"/>
      <dgm:spPr/>
      <dgm:t>
        <a:bodyPr/>
        <a:lstStyle/>
        <a:p>
          <a:pPr rtl="0"/>
          <a:r>
            <a:rPr lang="en-US" sz="1800" b="1" i="0" dirty="0"/>
            <a:t>Categorical cross entropy.</a:t>
          </a:r>
        </a:p>
      </dgm:t>
    </dgm:pt>
    <dgm:pt modelId="{0ADD7F54-6E52-4601-B1F0-D7A9D4E9F87C}" type="parTrans" cxnId="{911F556D-34FB-4209-9408-018E38273D3C}">
      <dgm:prSet/>
      <dgm:spPr/>
      <dgm:t>
        <a:bodyPr/>
        <a:lstStyle/>
        <a:p>
          <a:endParaRPr lang="en-US"/>
        </a:p>
      </dgm:t>
    </dgm:pt>
    <dgm:pt modelId="{A3E1B4FC-7E01-47DA-8B70-4F333894CD46}" type="sibTrans" cxnId="{911F556D-34FB-4209-9408-018E38273D3C}">
      <dgm:prSet/>
      <dgm:spPr/>
      <dgm:t>
        <a:bodyPr/>
        <a:lstStyle/>
        <a:p>
          <a:endParaRPr lang="en-US"/>
        </a:p>
      </dgm:t>
    </dgm:pt>
    <dgm:pt modelId="{8A1C309A-3B98-44CF-84D6-EE790561F6FF}" type="pres">
      <dgm:prSet presAssocID="{A32F0078-F2A9-4B2C-8E28-B612FBC9969F}" presName="Name0" presStyleCnt="0">
        <dgm:presLayoutVars>
          <dgm:dir/>
          <dgm:animLvl val="lvl"/>
          <dgm:resizeHandles val="exact"/>
        </dgm:presLayoutVars>
      </dgm:prSet>
      <dgm:spPr/>
    </dgm:pt>
    <dgm:pt modelId="{AA129AEB-ECAE-4D89-8F00-3B8A350686D2}" type="pres">
      <dgm:prSet presAssocID="{9B87C3FB-14F9-4A6A-9756-AE1A3C8F3FB7}" presName="linNode" presStyleCnt="0"/>
      <dgm:spPr/>
    </dgm:pt>
    <dgm:pt modelId="{10E19817-FCAA-4C5C-844B-723B5719F06A}" type="pres">
      <dgm:prSet presAssocID="{9B87C3FB-14F9-4A6A-9756-AE1A3C8F3FB7}" presName="parentText" presStyleLbl="node1" presStyleIdx="0" presStyleCnt="1" custLinFactNeighborX="-15874" custLinFactNeighborY="14303">
        <dgm:presLayoutVars>
          <dgm:chMax val="1"/>
          <dgm:bulletEnabled val="1"/>
        </dgm:presLayoutVars>
      </dgm:prSet>
      <dgm:spPr/>
    </dgm:pt>
  </dgm:ptLst>
  <dgm:cxnLst>
    <dgm:cxn modelId="{633D0D48-2A9F-4973-8213-5FAF9E8B33A5}" type="presOf" srcId="{9B87C3FB-14F9-4A6A-9756-AE1A3C8F3FB7}" destId="{10E19817-FCAA-4C5C-844B-723B5719F06A}" srcOrd="0" destOrd="0" presId="urn:microsoft.com/office/officeart/2005/8/layout/vList5"/>
    <dgm:cxn modelId="{911F556D-34FB-4209-9408-018E38273D3C}" srcId="{A32F0078-F2A9-4B2C-8E28-B612FBC9969F}" destId="{9B87C3FB-14F9-4A6A-9756-AE1A3C8F3FB7}" srcOrd="0" destOrd="0" parTransId="{0ADD7F54-6E52-4601-B1F0-D7A9D4E9F87C}" sibTransId="{A3E1B4FC-7E01-47DA-8B70-4F333894CD46}"/>
    <dgm:cxn modelId="{2707B650-7113-4E0D-99B7-1AC5E79A0CC9}" type="presOf" srcId="{A32F0078-F2A9-4B2C-8E28-B612FBC9969F}" destId="{8A1C309A-3B98-44CF-84D6-EE790561F6FF}" srcOrd="0" destOrd="0" presId="urn:microsoft.com/office/officeart/2005/8/layout/vList5"/>
    <dgm:cxn modelId="{0552F857-3E60-4883-AA98-19305F0B3700}" type="presParOf" srcId="{8A1C309A-3B98-44CF-84D6-EE790561F6FF}" destId="{AA129AEB-ECAE-4D89-8F00-3B8A350686D2}" srcOrd="0" destOrd="0" presId="urn:microsoft.com/office/officeart/2005/8/layout/vList5"/>
    <dgm:cxn modelId="{4893F82C-0CF2-4347-8AD0-ADC7193E2D21}" type="presParOf" srcId="{AA129AEB-ECAE-4D89-8F00-3B8A350686D2}" destId="{10E19817-FCAA-4C5C-844B-723B5719F06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5A5F3-C784-479A-9350-91CDE39C665E}" type="doc">
      <dgm:prSet loTypeId="urn:microsoft.com/office/officeart/2005/8/layout/vList5" loCatId="list" qsTypeId="urn:microsoft.com/office/officeart/2005/8/quickstyle/simple4" qsCatId="simple" csTypeId="urn:microsoft.com/office/officeart/2005/8/colors/colorful2" csCatId="colorful"/>
      <dgm:spPr/>
      <dgm:t>
        <a:bodyPr/>
        <a:lstStyle/>
        <a:p>
          <a:endParaRPr lang="en-US"/>
        </a:p>
      </dgm:t>
    </dgm:pt>
    <dgm:pt modelId="{250BB3C8-8DCC-4B8A-BCD3-852C215F6BCA}">
      <dgm:prSet/>
      <dgm:spPr/>
      <dgm:t>
        <a:bodyPr/>
        <a:lstStyle/>
        <a:p>
          <a:r>
            <a:rPr lang="en-US"/>
            <a:t>Advantages of Google Colabs:</a:t>
          </a:r>
        </a:p>
      </dgm:t>
    </dgm:pt>
    <dgm:pt modelId="{ABB2231C-FE35-43A4-BBB0-E42B6E2631BE}" type="parTrans" cxnId="{A2E392D0-E38E-45A6-A778-82D579DC25EE}">
      <dgm:prSet/>
      <dgm:spPr/>
      <dgm:t>
        <a:bodyPr/>
        <a:lstStyle/>
        <a:p>
          <a:endParaRPr lang="en-US"/>
        </a:p>
      </dgm:t>
    </dgm:pt>
    <dgm:pt modelId="{B8D255CB-AD92-44DF-85C6-D0231F7E96C1}" type="sibTrans" cxnId="{A2E392D0-E38E-45A6-A778-82D579DC25EE}">
      <dgm:prSet/>
      <dgm:spPr/>
      <dgm:t>
        <a:bodyPr/>
        <a:lstStyle/>
        <a:p>
          <a:endParaRPr lang="en-US"/>
        </a:p>
      </dgm:t>
    </dgm:pt>
    <dgm:pt modelId="{7D2421C7-D2BC-4E16-8F64-6FC45A5D6375}">
      <dgm:prSet/>
      <dgm:spPr/>
      <dgm:t>
        <a:bodyPr/>
        <a:lstStyle/>
        <a:p>
          <a:r>
            <a:rPr lang="en-GB"/>
            <a:t>Fast simulation </a:t>
          </a:r>
          <a:endParaRPr lang="en-US"/>
        </a:p>
      </dgm:t>
    </dgm:pt>
    <dgm:pt modelId="{D3161721-28FD-4F28-BB33-C45D57D48D93}" type="parTrans" cxnId="{67742413-05A3-4E8E-A70C-079F18AB2E10}">
      <dgm:prSet/>
      <dgm:spPr/>
      <dgm:t>
        <a:bodyPr/>
        <a:lstStyle/>
        <a:p>
          <a:endParaRPr lang="en-US"/>
        </a:p>
      </dgm:t>
    </dgm:pt>
    <dgm:pt modelId="{4A57AAF8-4968-49FF-865D-BA3F31F5DCC4}" type="sibTrans" cxnId="{67742413-05A3-4E8E-A70C-079F18AB2E10}">
      <dgm:prSet/>
      <dgm:spPr/>
      <dgm:t>
        <a:bodyPr/>
        <a:lstStyle/>
        <a:p>
          <a:endParaRPr lang="en-US"/>
        </a:p>
      </dgm:t>
    </dgm:pt>
    <dgm:pt modelId="{0ABE2566-C788-43D5-BB94-E54C7C47B931}">
      <dgm:prSet/>
      <dgm:spPr/>
      <dgm:t>
        <a:bodyPr/>
        <a:lstStyle/>
        <a:p>
          <a:r>
            <a:rPr lang="en-GB"/>
            <a:t>Gives a lot of free RAM</a:t>
          </a:r>
          <a:endParaRPr lang="en-US"/>
        </a:p>
      </dgm:t>
    </dgm:pt>
    <dgm:pt modelId="{DB8AF6E3-D5F0-40AD-8657-1E0519BB1940}" type="parTrans" cxnId="{B273E5A4-C919-46BB-8E7C-F1CB57CBCFE8}">
      <dgm:prSet/>
      <dgm:spPr/>
      <dgm:t>
        <a:bodyPr/>
        <a:lstStyle/>
        <a:p>
          <a:endParaRPr lang="en-US"/>
        </a:p>
      </dgm:t>
    </dgm:pt>
    <dgm:pt modelId="{4F3F6859-48C7-4684-932D-D8250F95FAA6}" type="sibTrans" cxnId="{B273E5A4-C919-46BB-8E7C-F1CB57CBCFE8}">
      <dgm:prSet/>
      <dgm:spPr/>
      <dgm:t>
        <a:bodyPr/>
        <a:lstStyle/>
        <a:p>
          <a:endParaRPr lang="en-US"/>
        </a:p>
      </dgm:t>
    </dgm:pt>
    <dgm:pt modelId="{309DCE39-AE8C-463E-9626-0FA88AAB7CDA}">
      <dgm:prSet/>
      <dgm:spPr/>
      <dgm:t>
        <a:bodyPr/>
        <a:lstStyle/>
        <a:p>
          <a:r>
            <a:rPr lang="en-GB"/>
            <a:t>Supports all the libraries needed in machine learning</a:t>
          </a:r>
          <a:endParaRPr lang="en-US"/>
        </a:p>
      </dgm:t>
    </dgm:pt>
    <dgm:pt modelId="{CBAECDBD-5A96-42FB-8423-6D69ECBA4699}" type="parTrans" cxnId="{83C26A61-54B6-4D95-91EE-D7625FE5748E}">
      <dgm:prSet/>
      <dgm:spPr/>
      <dgm:t>
        <a:bodyPr/>
        <a:lstStyle/>
        <a:p>
          <a:endParaRPr lang="en-US"/>
        </a:p>
      </dgm:t>
    </dgm:pt>
    <dgm:pt modelId="{4F85BAC5-7E27-4C4D-ABF5-F761E39E3C48}" type="sibTrans" cxnId="{83C26A61-54B6-4D95-91EE-D7625FE5748E}">
      <dgm:prSet/>
      <dgm:spPr/>
      <dgm:t>
        <a:bodyPr/>
        <a:lstStyle/>
        <a:p>
          <a:endParaRPr lang="en-US"/>
        </a:p>
      </dgm:t>
    </dgm:pt>
    <dgm:pt modelId="{0798239E-5350-4B58-959C-AF27580623E3}">
      <dgm:prSet/>
      <dgm:spPr/>
      <dgm:t>
        <a:bodyPr/>
        <a:lstStyle/>
        <a:p>
          <a:r>
            <a:rPr lang="en-GB"/>
            <a:t>Disadvantages of Google Colabs:</a:t>
          </a:r>
          <a:endParaRPr lang="en-US"/>
        </a:p>
      </dgm:t>
    </dgm:pt>
    <dgm:pt modelId="{9CA14676-D237-4AD2-AB2C-250D941CF87A}" type="parTrans" cxnId="{C3FCC08B-5F9D-4311-959D-3A2D8121CD95}">
      <dgm:prSet/>
      <dgm:spPr/>
      <dgm:t>
        <a:bodyPr/>
        <a:lstStyle/>
        <a:p>
          <a:endParaRPr lang="en-US"/>
        </a:p>
      </dgm:t>
    </dgm:pt>
    <dgm:pt modelId="{EA49AB77-2286-49B5-A7AC-9E987F4381D1}" type="sibTrans" cxnId="{C3FCC08B-5F9D-4311-959D-3A2D8121CD95}">
      <dgm:prSet/>
      <dgm:spPr/>
      <dgm:t>
        <a:bodyPr/>
        <a:lstStyle/>
        <a:p>
          <a:endParaRPr lang="en-US"/>
        </a:p>
      </dgm:t>
    </dgm:pt>
    <dgm:pt modelId="{CF65097C-B3F0-4CEF-BA77-CD1D667F795D}">
      <dgm:prSet/>
      <dgm:spPr/>
      <dgm:t>
        <a:bodyPr/>
        <a:lstStyle/>
        <a:p>
          <a:r>
            <a:rPr lang="en-GB"/>
            <a:t>The output files is erased after the session ends</a:t>
          </a:r>
          <a:endParaRPr lang="en-US"/>
        </a:p>
      </dgm:t>
    </dgm:pt>
    <dgm:pt modelId="{A20A941B-E4E2-47C2-8517-6AB262D14AA5}" type="parTrans" cxnId="{8BE16524-E6A0-4898-9C08-19AE03B85331}">
      <dgm:prSet/>
      <dgm:spPr/>
      <dgm:t>
        <a:bodyPr/>
        <a:lstStyle/>
        <a:p>
          <a:endParaRPr lang="en-US"/>
        </a:p>
      </dgm:t>
    </dgm:pt>
    <dgm:pt modelId="{D2963DBD-4CF3-4AA1-BB45-CD645892ABBC}" type="sibTrans" cxnId="{8BE16524-E6A0-4898-9C08-19AE03B85331}">
      <dgm:prSet/>
      <dgm:spPr/>
      <dgm:t>
        <a:bodyPr/>
        <a:lstStyle/>
        <a:p>
          <a:endParaRPr lang="en-US"/>
        </a:p>
      </dgm:t>
    </dgm:pt>
    <dgm:pt modelId="{3646E86B-FA2C-4DEA-B6DB-E1B7B16B5F64}">
      <dgm:prSet/>
      <dgm:spPr/>
      <dgm:t>
        <a:bodyPr/>
        <a:lstStyle/>
        <a:p>
          <a:r>
            <a:rPr lang="en-GB"/>
            <a:t>If there is input files needed for simulation, it needs to be uploaded in every session </a:t>
          </a:r>
          <a:endParaRPr lang="en-US"/>
        </a:p>
      </dgm:t>
    </dgm:pt>
    <dgm:pt modelId="{B42D6133-2D9A-4325-8EF8-41B8D6C1DB75}" type="parTrans" cxnId="{04D3DE25-6848-4B01-88EF-51CB0F3F24A9}">
      <dgm:prSet/>
      <dgm:spPr/>
      <dgm:t>
        <a:bodyPr/>
        <a:lstStyle/>
        <a:p>
          <a:endParaRPr lang="en-US"/>
        </a:p>
      </dgm:t>
    </dgm:pt>
    <dgm:pt modelId="{03D0CF5C-2648-4745-9E49-0A3D9CF76F8E}" type="sibTrans" cxnId="{04D3DE25-6848-4B01-88EF-51CB0F3F24A9}">
      <dgm:prSet/>
      <dgm:spPr/>
      <dgm:t>
        <a:bodyPr/>
        <a:lstStyle/>
        <a:p>
          <a:endParaRPr lang="en-US"/>
        </a:p>
      </dgm:t>
    </dgm:pt>
    <dgm:pt modelId="{DDED37D6-DD5F-42AE-8BC0-A104719C382C}" type="pres">
      <dgm:prSet presAssocID="{A585A5F3-C784-479A-9350-91CDE39C665E}" presName="Name0" presStyleCnt="0">
        <dgm:presLayoutVars>
          <dgm:dir/>
          <dgm:animLvl val="lvl"/>
          <dgm:resizeHandles val="exact"/>
        </dgm:presLayoutVars>
      </dgm:prSet>
      <dgm:spPr/>
    </dgm:pt>
    <dgm:pt modelId="{FD118444-3398-4692-90B5-68742A0D47D6}" type="pres">
      <dgm:prSet presAssocID="{250BB3C8-8DCC-4B8A-BCD3-852C215F6BCA}" presName="linNode" presStyleCnt="0"/>
      <dgm:spPr/>
    </dgm:pt>
    <dgm:pt modelId="{BDD09688-502C-4181-B9C6-D1938DA1EC1A}" type="pres">
      <dgm:prSet presAssocID="{250BB3C8-8DCC-4B8A-BCD3-852C215F6BCA}" presName="parentText" presStyleLbl="node1" presStyleIdx="0" presStyleCnt="2">
        <dgm:presLayoutVars>
          <dgm:chMax val="1"/>
          <dgm:bulletEnabled val="1"/>
        </dgm:presLayoutVars>
      </dgm:prSet>
      <dgm:spPr/>
    </dgm:pt>
    <dgm:pt modelId="{4E7A5E58-4D1E-41F3-98A8-0310C0C683A7}" type="pres">
      <dgm:prSet presAssocID="{250BB3C8-8DCC-4B8A-BCD3-852C215F6BCA}" presName="descendantText" presStyleLbl="alignAccFollowNode1" presStyleIdx="0" presStyleCnt="2">
        <dgm:presLayoutVars>
          <dgm:bulletEnabled val="1"/>
        </dgm:presLayoutVars>
      </dgm:prSet>
      <dgm:spPr/>
    </dgm:pt>
    <dgm:pt modelId="{80DE25A9-DD4F-4875-8AF5-E60416492321}" type="pres">
      <dgm:prSet presAssocID="{B8D255CB-AD92-44DF-85C6-D0231F7E96C1}" presName="sp" presStyleCnt="0"/>
      <dgm:spPr/>
    </dgm:pt>
    <dgm:pt modelId="{9AC2C02D-84E7-4164-8C63-AB08A85AEEAD}" type="pres">
      <dgm:prSet presAssocID="{0798239E-5350-4B58-959C-AF27580623E3}" presName="linNode" presStyleCnt="0"/>
      <dgm:spPr/>
    </dgm:pt>
    <dgm:pt modelId="{B8434FA5-3B9D-4C28-B08A-1B05BEBC275D}" type="pres">
      <dgm:prSet presAssocID="{0798239E-5350-4B58-959C-AF27580623E3}" presName="parentText" presStyleLbl="node1" presStyleIdx="1" presStyleCnt="2">
        <dgm:presLayoutVars>
          <dgm:chMax val="1"/>
          <dgm:bulletEnabled val="1"/>
        </dgm:presLayoutVars>
      </dgm:prSet>
      <dgm:spPr/>
    </dgm:pt>
    <dgm:pt modelId="{8FD6BA30-3B78-4366-9D34-B002B4171E46}" type="pres">
      <dgm:prSet presAssocID="{0798239E-5350-4B58-959C-AF27580623E3}" presName="descendantText" presStyleLbl="alignAccFollowNode1" presStyleIdx="1" presStyleCnt="2">
        <dgm:presLayoutVars>
          <dgm:bulletEnabled val="1"/>
        </dgm:presLayoutVars>
      </dgm:prSet>
      <dgm:spPr/>
    </dgm:pt>
  </dgm:ptLst>
  <dgm:cxnLst>
    <dgm:cxn modelId="{67742413-05A3-4E8E-A70C-079F18AB2E10}" srcId="{250BB3C8-8DCC-4B8A-BCD3-852C215F6BCA}" destId="{7D2421C7-D2BC-4E16-8F64-6FC45A5D6375}" srcOrd="0" destOrd="0" parTransId="{D3161721-28FD-4F28-BB33-C45D57D48D93}" sibTransId="{4A57AAF8-4968-49FF-865D-BA3F31F5DCC4}"/>
    <dgm:cxn modelId="{8BE16524-E6A0-4898-9C08-19AE03B85331}" srcId="{0798239E-5350-4B58-959C-AF27580623E3}" destId="{CF65097C-B3F0-4CEF-BA77-CD1D667F795D}" srcOrd="0" destOrd="0" parTransId="{A20A941B-E4E2-47C2-8517-6AB262D14AA5}" sibTransId="{D2963DBD-4CF3-4AA1-BB45-CD645892ABBC}"/>
    <dgm:cxn modelId="{6BDA5624-1435-4DF7-A1D3-6F71A79D70EB}" type="presOf" srcId="{7D2421C7-D2BC-4E16-8F64-6FC45A5D6375}" destId="{4E7A5E58-4D1E-41F3-98A8-0310C0C683A7}" srcOrd="0" destOrd="0" presId="urn:microsoft.com/office/officeart/2005/8/layout/vList5"/>
    <dgm:cxn modelId="{04D3DE25-6848-4B01-88EF-51CB0F3F24A9}" srcId="{0798239E-5350-4B58-959C-AF27580623E3}" destId="{3646E86B-FA2C-4DEA-B6DB-E1B7B16B5F64}" srcOrd="1" destOrd="0" parTransId="{B42D6133-2D9A-4325-8EF8-41B8D6C1DB75}" sibTransId="{03D0CF5C-2648-4745-9E49-0A3D9CF76F8E}"/>
    <dgm:cxn modelId="{28144232-C8F3-4679-A8D7-07D7B8B71BC2}" type="presOf" srcId="{0ABE2566-C788-43D5-BB94-E54C7C47B931}" destId="{4E7A5E58-4D1E-41F3-98A8-0310C0C683A7}" srcOrd="0" destOrd="1" presId="urn:microsoft.com/office/officeart/2005/8/layout/vList5"/>
    <dgm:cxn modelId="{83C26A61-54B6-4D95-91EE-D7625FE5748E}" srcId="{250BB3C8-8DCC-4B8A-BCD3-852C215F6BCA}" destId="{309DCE39-AE8C-463E-9626-0FA88AAB7CDA}" srcOrd="2" destOrd="0" parTransId="{CBAECDBD-5A96-42FB-8423-6D69ECBA4699}" sibTransId="{4F85BAC5-7E27-4C4D-ABF5-F761E39E3C48}"/>
    <dgm:cxn modelId="{3CF0A752-ACDD-4394-8A80-3F70BC17036A}" type="presOf" srcId="{0798239E-5350-4B58-959C-AF27580623E3}" destId="{B8434FA5-3B9D-4C28-B08A-1B05BEBC275D}" srcOrd="0" destOrd="0" presId="urn:microsoft.com/office/officeart/2005/8/layout/vList5"/>
    <dgm:cxn modelId="{C3FCC08B-5F9D-4311-959D-3A2D8121CD95}" srcId="{A585A5F3-C784-479A-9350-91CDE39C665E}" destId="{0798239E-5350-4B58-959C-AF27580623E3}" srcOrd="1" destOrd="0" parTransId="{9CA14676-D237-4AD2-AB2C-250D941CF87A}" sibTransId="{EA49AB77-2286-49B5-A7AC-9E987F4381D1}"/>
    <dgm:cxn modelId="{A96EB192-3DCD-4A4E-929B-F67FFF255A3E}" type="presOf" srcId="{3646E86B-FA2C-4DEA-B6DB-E1B7B16B5F64}" destId="{8FD6BA30-3B78-4366-9D34-B002B4171E46}" srcOrd="0" destOrd="1" presId="urn:microsoft.com/office/officeart/2005/8/layout/vList5"/>
    <dgm:cxn modelId="{B273E5A4-C919-46BB-8E7C-F1CB57CBCFE8}" srcId="{250BB3C8-8DCC-4B8A-BCD3-852C215F6BCA}" destId="{0ABE2566-C788-43D5-BB94-E54C7C47B931}" srcOrd="1" destOrd="0" parTransId="{DB8AF6E3-D5F0-40AD-8657-1E0519BB1940}" sibTransId="{4F3F6859-48C7-4684-932D-D8250F95FAA6}"/>
    <dgm:cxn modelId="{B58651A9-BCEF-4F2C-B9EE-EBD26605F490}" type="presOf" srcId="{250BB3C8-8DCC-4B8A-BCD3-852C215F6BCA}" destId="{BDD09688-502C-4181-B9C6-D1938DA1EC1A}" srcOrd="0" destOrd="0" presId="urn:microsoft.com/office/officeart/2005/8/layout/vList5"/>
    <dgm:cxn modelId="{A98358C6-D0D5-436A-A232-FD8549D47943}" type="presOf" srcId="{CF65097C-B3F0-4CEF-BA77-CD1D667F795D}" destId="{8FD6BA30-3B78-4366-9D34-B002B4171E46}" srcOrd="0" destOrd="0" presId="urn:microsoft.com/office/officeart/2005/8/layout/vList5"/>
    <dgm:cxn modelId="{A2E392D0-E38E-45A6-A778-82D579DC25EE}" srcId="{A585A5F3-C784-479A-9350-91CDE39C665E}" destId="{250BB3C8-8DCC-4B8A-BCD3-852C215F6BCA}" srcOrd="0" destOrd="0" parTransId="{ABB2231C-FE35-43A4-BBB0-E42B6E2631BE}" sibTransId="{B8D255CB-AD92-44DF-85C6-D0231F7E96C1}"/>
    <dgm:cxn modelId="{8EE120DE-5746-485A-88AD-292213D4BF81}" type="presOf" srcId="{309DCE39-AE8C-463E-9626-0FA88AAB7CDA}" destId="{4E7A5E58-4D1E-41F3-98A8-0310C0C683A7}" srcOrd="0" destOrd="2" presId="urn:microsoft.com/office/officeart/2005/8/layout/vList5"/>
    <dgm:cxn modelId="{535AF4EF-C2E6-4878-9FEF-7D6DF33CF1EA}" type="presOf" srcId="{A585A5F3-C784-479A-9350-91CDE39C665E}" destId="{DDED37D6-DD5F-42AE-8BC0-A104719C382C}" srcOrd="0" destOrd="0" presId="urn:microsoft.com/office/officeart/2005/8/layout/vList5"/>
    <dgm:cxn modelId="{4CFE364F-59C3-4658-8988-C3EB8E85156E}" type="presParOf" srcId="{DDED37D6-DD5F-42AE-8BC0-A104719C382C}" destId="{FD118444-3398-4692-90B5-68742A0D47D6}" srcOrd="0" destOrd="0" presId="urn:microsoft.com/office/officeart/2005/8/layout/vList5"/>
    <dgm:cxn modelId="{C5D7CF64-12BD-4027-BFEC-F23C83AEFBB0}" type="presParOf" srcId="{FD118444-3398-4692-90B5-68742A0D47D6}" destId="{BDD09688-502C-4181-B9C6-D1938DA1EC1A}" srcOrd="0" destOrd="0" presId="urn:microsoft.com/office/officeart/2005/8/layout/vList5"/>
    <dgm:cxn modelId="{CF9AF889-94C0-4492-8B94-27B8586C9609}" type="presParOf" srcId="{FD118444-3398-4692-90B5-68742A0D47D6}" destId="{4E7A5E58-4D1E-41F3-98A8-0310C0C683A7}" srcOrd="1" destOrd="0" presId="urn:microsoft.com/office/officeart/2005/8/layout/vList5"/>
    <dgm:cxn modelId="{8F5E473E-1BFE-42CD-91FD-191537443CDB}" type="presParOf" srcId="{DDED37D6-DD5F-42AE-8BC0-A104719C382C}" destId="{80DE25A9-DD4F-4875-8AF5-E60416492321}" srcOrd="1" destOrd="0" presId="urn:microsoft.com/office/officeart/2005/8/layout/vList5"/>
    <dgm:cxn modelId="{38C40567-DD81-44A5-86C9-DC0A8177F3F2}" type="presParOf" srcId="{DDED37D6-DD5F-42AE-8BC0-A104719C382C}" destId="{9AC2C02D-84E7-4164-8C63-AB08A85AEEAD}" srcOrd="2" destOrd="0" presId="urn:microsoft.com/office/officeart/2005/8/layout/vList5"/>
    <dgm:cxn modelId="{A0C05EB6-DFC9-4641-B833-3E9282DA14E1}" type="presParOf" srcId="{9AC2C02D-84E7-4164-8C63-AB08A85AEEAD}" destId="{B8434FA5-3B9D-4C28-B08A-1B05BEBC275D}" srcOrd="0" destOrd="0" presId="urn:microsoft.com/office/officeart/2005/8/layout/vList5"/>
    <dgm:cxn modelId="{3A15175B-A656-4188-9DC2-C91145AA615E}" type="presParOf" srcId="{9AC2C02D-84E7-4164-8C63-AB08A85AEEAD}" destId="{8FD6BA30-3B78-4366-9D34-B002B4171E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54B63C-063E-4130-94FE-5B2AA978736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9CE8D26-51FF-41D3-8822-835DBBA3CA5D}">
      <dgm:prSet/>
      <dgm:spPr/>
      <dgm:t>
        <a:bodyPr/>
        <a:lstStyle/>
        <a:p>
          <a:r>
            <a:rPr lang="en-US"/>
            <a:t>RPN is very complex to be constructed in hardware</a:t>
          </a:r>
        </a:p>
      </dgm:t>
    </dgm:pt>
    <dgm:pt modelId="{E9FAFE1C-BC3C-408A-8578-D48E069B2FAF}" type="parTrans" cxnId="{FA0E49AC-2A5B-4A9F-8011-2C487BA626A5}">
      <dgm:prSet/>
      <dgm:spPr/>
      <dgm:t>
        <a:bodyPr/>
        <a:lstStyle/>
        <a:p>
          <a:endParaRPr lang="en-US"/>
        </a:p>
      </dgm:t>
    </dgm:pt>
    <dgm:pt modelId="{26518768-F235-4C08-A53B-6A2054F62A19}" type="sibTrans" cxnId="{FA0E49AC-2A5B-4A9F-8011-2C487BA626A5}">
      <dgm:prSet/>
      <dgm:spPr/>
      <dgm:t>
        <a:bodyPr/>
        <a:lstStyle/>
        <a:p>
          <a:endParaRPr lang="en-US"/>
        </a:p>
      </dgm:t>
    </dgm:pt>
    <dgm:pt modelId="{0251D984-57F5-448A-8DA5-F76588443F4B}">
      <dgm:prSet/>
      <dgm:spPr/>
      <dgm:t>
        <a:bodyPr/>
        <a:lstStyle/>
        <a:p>
          <a:r>
            <a:rPr lang="en-US"/>
            <a:t>Limitations of memory </a:t>
          </a:r>
        </a:p>
      </dgm:t>
    </dgm:pt>
    <dgm:pt modelId="{CBD90AE3-694E-41CD-B4FE-FE25C0FF6B12}" type="parTrans" cxnId="{AD807FA0-14A0-462D-AFE4-0E891757BC05}">
      <dgm:prSet/>
      <dgm:spPr/>
      <dgm:t>
        <a:bodyPr/>
        <a:lstStyle/>
        <a:p>
          <a:endParaRPr lang="en-US"/>
        </a:p>
      </dgm:t>
    </dgm:pt>
    <dgm:pt modelId="{8A1D5FB0-5C09-4AE5-88CF-B9DAB554B923}" type="sibTrans" cxnId="{AD807FA0-14A0-462D-AFE4-0E891757BC05}">
      <dgm:prSet/>
      <dgm:spPr/>
      <dgm:t>
        <a:bodyPr/>
        <a:lstStyle/>
        <a:p>
          <a:endParaRPr lang="en-US"/>
        </a:p>
      </dgm:t>
    </dgm:pt>
    <dgm:pt modelId="{C1C1D930-098E-4B22-95DB-3008D497E06F}">
      <dgm:prSet/>
      <dgm:spPr/>
      <dgm:t>
        <a:bodyPr/>
        <a:lstStyle/>
        <a:p>
          <a:r>
            <a:rPr lang="en-US"/>
            <a:t>Needs large RAM to extract weights from the software part </a:t>
          </a:r>
        </a:p>
      </dgm:t>
    </dgm:pt>
    <dgm:pt modelId="{C22349DE-581C-4094-9373-53BFAB9698D2}" type="parTrans" cxnId="{E2BEF5B0-2B24-4748-8C51-A52189A0D7CF}">
      <dgm:prSet/>
      <dgm:spPr/>
      <dgm:t>
        <a:bodyPr/>
        <a:lstStyle/>
        <a:p>
          <a:endParaRPr lang="en-US"/>
        </a:p>
      </dgm:t>
    </dgm:pt>
    <dgm:pt modelId="{B4595A2C-C96A-48B1-BF96-3169FE2F0618}" type="sibTrans" cxnId="{E2BEF5B0-2B24-4748-8C51-A52189A0D7CF}">
      <dgm:prSet/>
      <dgm:spPr/>
      <dgm:t>
        <a:bodyPr/>
        <a:lstStyle/>
        <a:p>
          <a:endParaRPr lang="en-US"/>
        </a:p>
      </dgm:t>
    </dgm:pt>
    <dgm:pt modelId="{3FD8BF28-EE0A-4FB4-BF37-277CBA3A4F5C}" type="pres">
      <dgm:prSet presAssocID="{DD54B63C-063E-4130-94FE-5B2AA9787363}" presName="linear" presStyleCnt="0">
        <dgm:presLayoutVars>
          <dgm:animLvl val="lvl"/>
          <dgm:resizeHandles val="exact"/>
        </dgm:presLayoutVars>
      </dgm:prSet>
      <dgm:spPr/>
    </dgm:pt>
    <dgm:pt modelId="{A574999A-B900-4393-A80E-7089C5F00E55}" type="pres">
      <dgm:prSet presAssocID="{39CE8D26-51FF-41D3-8822-835DBBA3CA5D}" presName="parentText" presStyleLbl="node1" presStyleIdx="0" presStyleCnt="3">
        <dgm:presLayoutVars>
          <dgm:chMax val="0"/>
          <dgm:bulletEnabled val="1"/>
        </dgm:presLayoutVars>
      </dgm:prSet>
      <dgm:spPr/>
    </dgm:pt>
    <dgm:pt modelId="{7E72459A-3EB0-4DB2-A15C-B768BA595F27}" type="pres">
      <dgm:prSet presAssocID="{26518768-F235-4C08-A53B-6A2054F62A19}" presName="spacer" presStyleCnt="0"/>
      <dgm:spPr/>
    </dgm:pt>
    <dgm:pt modelId="{DCEEA4FA-FAF1-4E94-97F4-6143AC38F214}" type="pres">
      <dgm:prSet presAssocID="{0251D984-57F5-448A-8DA5-F76588443F4B}" presName="parentText" presStyleLbl="node1" presStyleIdx="1" presStyleCnt="3">
        <dgm:presLayoutVars>
          <dgm:chMax val="0"/>
          <dgm:bulletEnabled val="1"/>
        </dgm:presLayoutVars>
      </dgm:prSet>
      <dgm:spPr/>
    </dgm:pt>
    <dgm:pt modelId="{EDE31DE8-83F0-4F53-8290-E5575CCDAD9D}" type="pres">
      <dgm:prSet presAssocID="{8A1D5FB0-5C09-4AE5-88CF-B9DAB554B923}" presName="spacer" presStyleCnt="0"/>
      <dgm:spPr/>
    </dgm:pt>
    <dgm:pt modelId="{6731D4C9-4E2E-4E54-9E91-421C51B6A439}" type="pres">
      <dgm:prSet presAssocID="{C1C1D930-098E-4B22-95DB-3008D497E06F}" presName="parentText" presStyleLbl="node1" presStyleIdx="2" presStyleCnt="3">
        <dgm:presLayoutVars>
          <dgm:chMax val="0"/>
          <dgm:bulletEnabled val="1"/>
        </dgm:presLayoutVars>
      </dgm:prSet>
      <dgm:spPr/>
    </dgm:pt>
  </dgm:ptLst>
  <dgm:cxnLst>
    <dgm:cxn modelId="{823A8C29-EED9-4020-AA8A-45FCDE0E2DF7}" type="presOf" srcId="{39CE8D26-51FF-41D3-8822-835DBBA3CA5D}" destId="{A574999A-B900-4393-A80E-7089C5F00E55}" srcOrd="0" destOrd="0" presId="urn:microsoft.com/office/officeart/2005/8/layout/vList2"/>
    <dgm:cxn modelId="{855A044F-D20E-4D11-B636-1F5F5DE2EE0F}" type="presOf" srcId="{C1C1D930-098E-4B22-95DB-3008D497E06F}" destId="{6731D4C9-4E2E-4E54-9E91-421C51B6A439}" srcOrd="0" destOrd="0" presId="urn:microsoft.com/office/officeart/2005/8/layout/vList2"/>
    <dgm:cxn modelId="{62FAA786-FECB-442B-B09F-056D0D3060A4}" type="presOf" srcId="{DD54B63C-063E-4130-94FE-5B2AA9787363}" destId="{3FD8BF28-EE0A-4FB4-BF37-277CBA3A4F5C}" srcOrd="0" destOrd="0" presId="urn:microsoft.com/office/officeart/2005/8/layout/vList2"/>
    <dgm:cxn modelId="{AD807FA0-14A0-462D-AFE4-0E891757BC05}" srcId="{DD54B63C-063E-4130-94FE-5B2AA9787363}" destId="{0251D984-57F5-448A-8DA5-F76588443F4B}" srcOrd="1" destOrd="0" parTransId="{CBD90AE3-694E-41CD-B4FE-FE25C0FF6B12}" sibTransId="{8A1D5FB0-5C09-4AE5-88CF-B9DAB554B923}"/>
    <dgm:cxn modelId="{DB7D83A2-D2AB-4E69-9A99-7EA028D1A2CF}" type="presOf" srcId="{0251D984-57F5-448A-8DA5-F76588443F4B}" destId="{DCEEA4FA-FAF1-4E94-97F4-6143AC38F214}" srcOrd="0" destOrd="0" presId="urn:microsoft.com/office/officeart/2005/8/layout/vList2"/>
    <dgm:cxn modelId="{FA0E49AC-2A5B-4A9F-8011-2C487BA626A5}" srcId="{DD54B63C-063E-4130-94FE-5B2AA9787363}" destId="{39CE8D26-51FF-41D3-8822-835DBBA3CA5D}" srcOrd="0" destOrd="0" parTransId="{E9FAFE1C-BC3C-408A-8578-D48E069B2FAF}" sibTransId="{26518768-F235-4C08-A53B-6A2054F62A19}"/>
    <dgm:cxn modelId="{E2BEF5B0-2B24-4748-8C51-A52189A0D7CF}" srcId="{DD54B63C-063E-4130-94FE-5B2AA9787363}" destId="{C1C1D930-098E-4B22-95DB-3008D497E06F}" srcOrd="2" destOrd="0" parTransId="{C22349DE-581C-4094-9373-53BFAB9698D2}" sibTransId="{B4595A2C-C96A-48B1-BF96-3169FE2F0618}"/>
    <dgm:cxn modelId="{4B3AFD05-4E2A-4D94-BC45-0C111CE92F6E}" type="presParOf" srcId="{3FD8BF28-EE0A-4FB4-BF37-277CBA3A4F5C}" destId="{A574999A-B900-4393-A80E-7089C5F00E55}" srcOrd="0" destOrd="0" presId="urn:microsoft.com/office/officeart/2005/8/layout/vList2"/>
    <dgm:cxn modelId="{B74A1E20-5B00-4E49-8E86-72A691844406}" type="presParOf" srcId="{3FD8BF28-EE0A-4FB4-BF37-277CBA3A4F5C}" destId="{7E72459A-3EB0-4DB2-A15C-B768BA595F27}" srcOrd="1" destOrd="0" presId="urn:microsoft.com/office/officeart/2005/8/layout/vList2"/>
    <dgm:cxn modelId="{56D2A898-F30D-4D27-AC28-85B3C8D2D949}" type="presParOf" srcId="{3FD8BF28-EE0A-4FB4-BF37-277CBA3A4F5C}" destId="{DCEEA4FA-FAF1-4E94-97F4-6143AC38F214}" srcOrd="2" destOrd="0" presId="urn:microsoft.com/office/officeart/2005/8/layout/vList2"/>
    <dgm:cxn modelId="{EA0A90E1-936B-4144-B48E-0EA31345A1B2}" type="presParOf" srcId="{3FD8BF28-EE0A-4FB4-BF37-277CBA3A4F5C}" destId="{EDE31DE8-83F0-4F53-8290-E5575CCDAD9D}" srcOrd="3" destOrd="0" presId="urn:microsoft.com/office/officeart/2005/8/layout/vList2"/>
    <dgm:cxn modelId="{F7B11916-58C4-4F52-AFA9-BC4D192EF04A}" type="presParOf" srcId="{3FD8BF28-EE0A-4FB4-BF37-277CBA3A4F5C}" destId="{6731D4C9-4E2E-4E54-9E91-421C51B6A43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Lst>
  <dgm:cxnLst>
    <dgm:cxn modelId="{23316492-9176-41AB-B38C-C3A842331C60}" type="presOf" srcId="{08DDC2BC-6471-4C42-8550-D87FAF56FD1C}" destId="{EB8C0728-C6E4-4AE6-9B29-9F07C33CF05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Lst>
  <dgm:cxnLst>
    <dgm:cxn modelId="{23316492-9176-41AB-B38C-C3A842331C60}" type="presOf" srcId="{08DDC2BC-6471-4C42-8550-D87FAF56FD1C}" destId="{EB8C0728-C6E4-4AE6-9B29-9F07C33CF05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93C01-E315-4437-951E-2954E4CDF257}">
      <dsp:nvSpPr>
        <dsp:cNvPr id="0" name=""/>
        <dsp:cNvSpPr/>
      </dsp:nvSpPr>
      <dsp:spPr>
        <a:xfrm>
          <a:off x="1313647" y="0"/>
          <a:ext cx="1506824" cy="5756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Binary cross entropy.</a:t>
          </a:r>
        </a:p>
      </dsp:txBody>
      <dsp:txXfrm>
        <a:off x="1341750" y="28103"/>
        <a:ext cx="1450618" cy="519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9817-FCAA-4C5C-844B-723B5719F06A}">
      <dsp:nvSpPr>
        <dsp:cNvPr id="0" name=""/>
        <dsp:cNvSpPr/>
      </dsp:nvSpPr>
      <dsp:spPr>
        <a:xfrm>
          <a:off x="1100204" y="787"/>
          <a:ext cx="1506822" cy="80605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Categorical cross entropy.</a:t>
          </a:r>
        </a:p>
      </dsp:txBody>
      <dsp:txXfrm>
        <a:off x="1139552" y="40135"/>
        <a:ext cx="1428126" cy="727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A5E58-4D1E-41F3-98A8-0310C0C683A7}">
      <dsp:nvSpPr>
        <dsp:cNvPr id="0" name=""/>
        <dsp:cNvSpPr/>
      </dsp:nvSpPr>
      <dsp:spPr>
        <a:xfrm rot="5400000">
          <a:off x="3535984" y="-906654"/>
          <a:ext cx="1943203" cy="4242434"/>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GB" sz="2200" kern="1200"/>
            <a:t>Fast simulation </a:t>
          </a:r>
          <a:endParaRPr lang="en-US" sz="2200" kern="1200"/>
        </a:p>
        <a:p>
          <a:pPr marL="228600" lvl="1" indent="-228600" algn="l" defTabSz="977900">
            <a:lnSpc>
              <a:spcPct val="90000"/>
            </a:lnSpc>
            <a:spcBef>
              <a:spcPct val="0"/>
            </a:spcBef>
            <a:spcAft>
              <a:spcPct val="15000"/>
            </a:spcAft>
            <a:buChar char="•"/>
          </a:pPr>
          <a:r>
            <a:rPr lang="en-GB" sz="2200" kern="1200"/>
            <a:t>Gives a lot of free RAM</a:t>
          </a:r>
          <a:endParaRPr lang="en-US" sz="2200" kern="1200"/>
        </a:p>
        <a:p>
          <a:pPr marL="228600" lvl="1" indent="-228600" algn="l" defTabSz="977900">
            <a:lnSpc>
              <a:spcPct val="90000"/>
            </a:lnSpc>
            <a:spcBef>
              <a:spcPct val="0"/>
            </a:spcBef>
            <a:spcAft>
              <a:spcPct val="15000"/>
            </a:spcAft>
            <a:buChar char="•"/>
          </a:pPr>
          <a:r>
            <a:rPr lang="en-GB" sz="2200" kern="1200"/>
            <a:t>Supports all the libraries needed in machine learning</a:t>
          </a:r>
          <a:endParaRPr lang="en-US" sz="2200" kern="1200"/>
        </a:p>
      </dsp:txBody>
      <dsp:txXfrm rot="-5400000">
        <a:off x="2386369" y="337820"/>
        <a:ext cx="4147575" cy="1753485"/>
      </dsp:txXfrm>
    </dsp:sp>
    <dsp:sp modelId="{BDD09688-502C-4181-B9C6-D1938DA1EC1A}">
      <dsp:nvSpPr>
        <dsp:cNvPr id="0" name=""/>
        <dsp:cNvSpPr/>
      </dsp:nvSpPr>
      <dsp:spPr>
        <a:xfrm>
          <a:off x="0" y="60"/>
          <a:ext cx="2386369" cy="242900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Advantages of Google Colabs:</a:t>
          </a:r>
        </a:p>
      </dsp:txBody>
      <dsp:txXfrm>
        <a:off x="116493" y="116553"/>
        <a:ext cx="2153383" cy="2196018"/>
      </dsp:txXfrm>
    </dsp:sp>
    <dsp:sp modelId="{8FD6BA30-3B78-4366-9D34-B002B4171E46}">
      <dsp:nvSpPr>
        <dsp:cNvPr id="0" name=""/>
        <dsp:cNvSpPr/>
      </dsp:nvSpPr>
      <dsp:spPr>
        <a:xfrm rot="5400000">
          <a:off x="3535984" y="1643800"/>
          <a:ext cx="1943203" cy="4242434"/>
        </a:xfrm>
        <a:prstGeom prst="round2SameRect">
          <a:avLst/>
        </a:prstGeom>
        <a:solidFill>
          <a:schemeClr val="accent2">
            <a:tint val="40000"/>
            <a:alpha val="90000"/>
            <a:hueOff val="-4091839"/>
            <a:satOff val="45107"/>
            <a:lumOff val="4296"/>
            <a:alphaOff val="0"/>
          </a:schemeClr>
        </a:solidFill>
        <a:ln w="12700" cap="rnd" cmpd="sng" algn="ctr">
          <a:solidFill>
            <a:schemeClr val="accent2">
              <a:tint val="40000"/>
              <a:alpha val="90000"/>
              <a:hueOff val="-4091839"/>
              <a:satOff val="45107"/>
              <a:lumOff val="42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GB" sz="2200" kern="1200"/>
            <a:t>The output files is erased after the session ends</a:t>
          </a:r>
          <a:endParaRPr lang="en-US" sz="2200" kern="1200"/>
        </a:p>
        <a:p>
          <a:pPr marL="228600" lvl="1" indent="-228600" algn="l" defTabSz="977900">
            <a:lnSpc>
              <a:spcPct val="90000"/>
            </a:lnSpc>
            <a:spcBef>
              <a:spcPct val="0"/>
            </a:spcBef>
            <a:spcAft>
              <a:spcPct val="15000"/>
            </a:spcAft>
            <a:buChar char="•"/>
          </a:pPr>
          <a:r>
            <a:rPr lang="en-GB" sz="2200" kern="1200"/>
            <a:t>If there is input files needed for simulation, it needs to be uploaded in every session </a:t>
          </a:r>
          <a:endParaRPr lang="en-US" sz="2200" kern="1200"/>
        </a:p>
      </dsp:txBody>
      <dsp:txXfrm rot="-5400000">
        <a:off x="2386369" y="2888275"/>
        <a:ext cx="4147575" cy="1753485"/>
      </dsp:txXfrm>
    </dsp:sp>
    <dsp:sp modelId="{B8434FA5-3B9D-4C28-B08A-1B05BEBC275D}">
      <dsp:nvSpPr>
        <dsp:cNvPr id="0" name=""/>
        <dsp:cNvSpPr/>
      </dsp:nvSpPr>
      <dsp:spPr>
        <a:xfrm>
          <a:off x="0" y="2550515"/>
          <a:ext cx="2386369" cy="2429004"/>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Disadvantages of Google Colabs:</a:t>
          </a:r>
          <a:endParaRPr lang="en-US" sz="2400" kern="1200"/>
        </a:p>
      </dsp:txBody>
      <dsp:txXfrm>
        <a:off x="116493" y="2667008"/>
        <a:ext cx="2153383" cy="219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4999A-B900-4393-A80E-7089C5F00E55}">
      <dsp:nvSpPr>
        <dsp:cNvPr id="0" name=""/>
        <dsp:cNvSpPr/>
      </dsp:nvSpPr>
      <dsp:spPr>
        <a:xfrm>
          <a:off x="0" y="422760"/>
          <a:ext cx="6628804" cy="13127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RPN is very complex to be constructed in hardware</a:t>
          </a:r>
        </a:p>
      </dsp:txBody>
      <dsp:txXfrm>
        <a:off x="64083" y="486843"/>
        <a:ext cx="6500638" cy="1184574"/>
      </dsp:txXfrm>
    </dsp:sp>
    <dsp:sp modelId="{DCEEA4FA-FAF1-4E94-97F4-6143AC38F214}">
      <dsp:nvSpPr>
        <dsp:cNvPr id="0" name=""/>
        <dsp:cNvSpPr/>
      </dsp:nvSpPr>
      <dsp:spPr>
        <a:xfrm>
          <a:off x="0" y="1833420"/>
          <a:ext cx="6628804" cy="131274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Limitations of memory </a:t>
          </a:r>
        </a:p>
      </dsp:txBody>
      <dsp:txXfrm>
        <a:off x="64083" y="1897503"/>
        <a:ext cx="6500638" cy="1184574"/>
      </dsp:txXfrm>
    </dsp:sp>
    <dsp:sp modelId="{6731D4C9-4E2E-4E54-9E91-421C51B6A439}">
      <dsp:nvSpPr>
        <dsp:cNvPr id="0" name=""/>
        <dsp:cNvSpPr/>
      </dsp:nvSpPr>
      <dsp:spPr>
        <a:xfrm>
          <a:off x="0" y="3244080"/>
          <a:ext cx="6628804" cy="131274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Needs large RAM to extract weights from the software part </a:t>
          </a:r>
        </a:p>
      </dsp:txBody>
      <dsp:txXfrm>
        <a:off x="64083" y="3308163"/>
        <a:ext cx="6500638" cy="1184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C6E68-2070-462C-9554-29BE53335190}" type="datetimeFigureOut">
              <a:rPr lang="en-US" smtClean="0"/>
              <a:t>8/20/2020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1758-196C-49D6-87B0-B58A9C5A4140}" type="slidenum">
              <a:rPr lang="en-US" smtClean="0"/>
              <a:t>‹#›</a:t>
            </a:fld>
            <a:endParaRPr lang="en-US" dirty="0"/>
          </a:p>
        </p:txBody>
      </p:sp>
    </p:spTree>
    <p:extLst>
      <p:ext uri="{BB962C8B-B14F-4D97-AF65-F5344CB8AC3E}">
        <p14:creationId xmlns:p14="http://schemas.microsoft.com/office/powerpoint/2010/main" val="390647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989F65-71CA-4D11-807D-4503B8EE62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E1DB90-395D-4C7B-A959-B9830A18A0D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6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7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D052C-7007-4C89-965D-E755B72B19AB}"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2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6F93A-1847-4B86-88C4-3F4D2EC27960}"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536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AD35D-1477-4D14-BF2C-5A2CE81B1494}"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43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9E57A-11B6-4E1F-9556-D250E780C71C}"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3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65F4B-D270-4838-B460-CB224321ED34}"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966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B3EF-607F-43E1-99C7-A0C9578F5251}"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66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4008A-B97D-4C26-9865-35162BB5DA81}"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2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334A7-E5FA-4BDB-A3E2-E744850781DF}"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0348FEC-59F6-4C76-9CAF-20FD9F6BFAF8}"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31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E1DB42-5074-4F79-9089-2BBE2887DC95}"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0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D64497E-E973-455A-B8A4-F454D2439728}"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43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BF236-E17E-4C45-9EEF-F4D81C60E0CC}"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58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AC6498C-F32C-4A5D-8829-FCCCB7510AA2}"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2996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9A5AC9-C405-4046-BBD0-546B99CFCD64}" type="datetime1">
              <a:rPr lang="en-US" smtClean="0"/>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3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6CB4771-6841-48A3-8956-5B4DD72813BD}" type="datetime1">
              <a:rPr lang="en-US" smtClean="0"/>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382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1F5C3-3460-4E2D-B3CD-BDDCFB6291EF}" type="datetime1">
              <a:rPr lang="en-US" smtClean="0"/>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10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AC4B258-BD67-45FE-B159-3A5D45BD47A6}"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104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694C73-B123-4F0A-9481-60ECE14D768F}"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9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9E8828-F281-484E-9AD4-FF2F88827D92}"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38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2BB6676-19D1-4F18-BAC2-89E138B863B9}"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763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93BF28-8E6F-464B-B9DB-3561B049E0E2}"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366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C75D26-0107-4EFD-980E-25F3540669CA}"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806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A81FD-3109-45E9-9F08-FDF482BBF470}"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CE17452-0387-45C4-ADF3-07C856B1B967}"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304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B5D800-952F-4797-8A20-9DFD57555FEB}"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72926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C114F1-952C-4979-BE25-7F8253807BA2}"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15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F33-07AA-49B6-8223-B26CFC3A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E3AB9-A452-4E05-B455-1971D7371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3F7E4-F3B7-42C0-AC04-BBF5B543B1AD}"/>
              </a:ext>
            </a:extLst>
          </p:cNvPr>
          <p:cNvSpPr>
            <a:spLocks noGrp="1"/>
          </p:cNvSpPr>
          <p:nvPr>
            <p:ph type="dt" sz="half" idx="10"/>
          </p:nvPr>
        </p:nvSpPr>
        <p:spPr/>
        <p:txBody>
          <a:bodyPr/>
          <a:lstStyle/>
          <a:p>
            <a:fld id="{E4DD0749-F09A-4E12-AD3B-6B8EC1745AC8}" type="datetime1">
              <a:rPr lang="en-US" smtClean="0"/>
              <a:t>8/20/2020</a:t>
            </a:fld>
            <a:endParaRPr lang="en-US" dirty="0"/>
          </a:p>
        </p:txBody>
      </p:sp>
      <p:sp>
        <p:nvSpPr>
          <p:cNvPr id="5" name="Footer Placeholder 4">
            <a:extLst>
              <a:ext uri="{FF2B5EF4-FFF2-40B4-BE49-F238E27FC236}">
                <a16:creationId xmlns:a16="http://schemas.microsoft.com/office/drawing/2014/main" id="{F0FACFC4-81D9-4422-BD89-F3BD57E321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9D16E4-F54B-46AC-AEC2-A7BC9164F8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2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7CDC-A055-447E-8E24-75B558329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20EFB7-93BA-406A-B600-3B6DF9921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02F8-D952-406D-BBE4-00E9A3AAEAE4}"/>
              </a:ext>
            </a:extLst>
          </p:cNvPr>
          <p:cNvSpPr>
            <a:spLocks noGrp="1"/>
          </p:cNvSpPr>
          <p:nvPr>
            <p:ph type="dt" sz="half" idx="10"/>
          </p:nvPr>
        </p:nvSpPr>
        <p:spPr/>
        <p:txBody>
          <a:bodyPr/>
          <a:lstStyle/>
          <a:p>
            <a:fld id="{E3DC108B-7C0C-4811-A260-44CEC358DA0F}" type="datetime1">
              <a:rPr lang="en-US" smtClean="0"/>
              <a:t>8/20/2020</a:t>
            </a:fld>
            <a:endParaRPr lang="en-US" dirty="0"/>
          </a:p>
        </p:txBody>
      </p:sp>
      <p:sp>
        <p:nvSpPr>
          <p:cNvPr id="5" name="Footer Placeholder 4">
            <a:extLst>
              <a:ext uri="{FF2B5EF4-FFF2-40B4-BE49-F238E27FC236}">
                <a16:creationId xmlns:a16="http://schemas.microsoft.com/office/drawing/2014/main" id="{49DF033A-94BD-488F-A86B-D75B02966C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50D7A5-E4F5-43A9-9387-F2918406FD4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AA9B-C60F-4A4E-88AB-27C4CE290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D6346B-DB72-4626-8C7B-0807BC91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F414F-44AA-487C-AE54-AE035C426A78}"/>
              </a:ext>
            </a:extLst>
          </p:cNvPr>
          <p:cNvSpPr>
            <a:spLocks noGrp="1"/>
          </p:cNvSpPr>
          <p:nvPr>
            <p:ph type="dt" sz="half" idx="10"/>
          </p:nvPr>
        </p:nvSpPr>
        <p:spPr/>
        <p:txBody>
          <a:bodyPr/>
          <a:lstStyle/>
          <a:p>
            <a:fld id="{C195E8CD-4712-4184-9DC2-9E7C32E74589}" type="datetime1">
              <a:rPr lang="en-US" smtClean="0"/>
              <a:t>8/20/2020</a:t>
            </a:fld>
            <a:endParaRPr lang="en-US" dirty="0"/>
          </a:p>
        </p:txBody>
      </p:sp>
      <p:sp>
        <p:nvSpPr>
          <p:cNvPr id="5" name="Footer Placeholder 4">
            <a:extLst>
              <a:ext uri="{FF2B5EF4-FFF2-40B4-BE49-F238E27FC236}">
                <a16:creationId xmlns:a16="http://schemas.microsoft.com/office/drawing/2014/main" id="{3F83B3CB-8747-4FCD-88A1-F687A2CF0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ED3B2-BC6A-4CF7-866B-D61FD7BC17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705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386-6C46-4DE0-AE2B-C026C19C10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B8A7C-086F-4CB2-BCB8-E236284BB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5A837-F64D-4A32-B81A-27E7CB5FE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BAA1E9-AC8A-4300-9AAC-7EF565E8B61A}"/>
              </a:ext>
            </a:extLst>
          </p:cNvPr>
          <p:cNvSpPr>
            <a:spLocks noGrp="1"/>
          </p:cNvSpPr>
          <p:nvPr>
            <p:ph type="dt" sz="half" idx="10"/>
          </p:nvPr>
        </p:nvSpPr>
        <p:spPr/>
        <p:txBody>
          <a:bodyPr/>
          <a:lstStyle/>
          <a:p>
            <a:fld id="{95DBB42B-C886-4A2B-865D-CB8587D1FCA7}" type="datetime1">
              <a:rPr lang="en-US" smtClean="0"/>
              <a:t>8/20/2020</a:t>
            </a:fld>
            <a:endParaRPr lang="en-US" dirty="0"/>
          </a:p>
        </p:txBody>
      </p:sp>
      <p:sp>
        <p:nvSpPr>
          <p:cNvPr id="6" name="Footer Placeholder 5">
            <a:extLst>
              <a:ext uri="{FF2B5EF4-FFF2-40B4-BE49-F238E27FC236}">
                <a16:creationId xmlns:a16="http://schemas.microsoft.com/office/drawing/2014/main" id="{85844A29-A83C-4B77-A558-6FCF9840D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4E7ADE-7DF9-4D04-8A11-3F88A553D01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681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D3D8-3264-47B0-BEA4-690C06CD5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BCE04-63F9-4B4F-918D-873D9A1E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53DD2-24A2-4B3E-9A4D-5A60C41E39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D25E3-44EE-47B1-9494-938E6D351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985B-875D-4178-BB5E-8D30719B0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A61B3-AD4B-494C-8F61-78DF9134EB89}"/>
              </a:ext>
            </a:extLst>
          </p:cNvPr>
          <p:cNvSpPr>
            <a:spLocks noGrp="1"/>
          </p:cNvSpPr>
          <p:nvPr>
            <p:ph type="dt" sz="half" idx="10"/>
          </p:nvPr>
        </p:nvSpPr>
        <p:spPr/>
        <p:txBody>
          <a:bodyPr/>
          <a:lstStyle/>
          <a:p>
            <a:fld id="{66F855DA-CA81-4215-AEEA-737971F3EB3A}" type="datetime1">
              <a:rPr lang="en-US" smtClean="0"/>
              <a:t>8/20/2020</a:t>
            </a:fld>
            <a:endParaRPr lang="en-US" dirty="0"/>
          </a:p>
        </p:txBody>
      </p:sp>
      <p:sp>
        <p:nvSpPr>
          <p:cNvPr id="8" name="Footer Placeholder 7">
            <a:extLst>
              <a:ext uri="{FF2B5EF4-FFF2-40B4-BE49-F238E27FC236}">
                <a16:creationId xmlns:a16="http://schemas.microsoft.com/office/drawing/2014/main" id="{EAE32AA6-1480-48EE-AE36-BA5D735EF6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73BDA6-C53B-488A-9524-FCD9F2A7B2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35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33FB-6AD9-44C5-979B-84D5EEDFD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DD515-2069-4508-8E49-67186D3C9776}"/>
              </a:ext>
            </a:extLst>
          </p:cNvPr>
          <p:cNvSpPr>
            <a:spLocks noGrp="1"/>
          </p:cNvSpPr>
          <p:nvPr>
            <p:ph type="dt" sz="half" idx="10"/>
          </p:nvPr>
        </p:nvSpPr>
        <p:spPr/>
        <p:txBody>
          <a:bodyPr/>
          <a:lstStyle/>
          <a:p>
            <a:fld id="{18B57103-E613-45D9-B881-F10AF7B2F022}" type="datetime1">
              <a:rPr lang="en-US" smtClean="0"/>
              <a:t>8/20/2020</a:t>
            </a:fld>
            <a:endParaRPr lang="en-US" dirty="0"/>
          </a:p>
        </p:txBody>
      </p:sp>
      <p:sp>
        <p:nvSpPr>
          <p:cNvPr id="4" name="Footer Placeholder 3">
            <a:extLst>
              <a:ext uri="{FF2B5EF4-FFF2-40B4-BE49-F238E27FC236}">
                <a16:creationId xmlns:a16="http://schemas.microsoft.com/office/drawing/2014/main" id="{20744BE0-C405-4E81-B245-B773BFBE79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B8E2C6-FDE8-43E5-8DF1-74C02E1B8E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48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F5-8E80-45D9-8261-D36665830C67}"/>
              </a:ext>
            </a:extLst>
          </p:cNvPr>
          <p:cNvSpPr>
            <a:spLocks noGrp="1"/>
          </p:cNvSpPr>
          <p:nvPr>
            <p:ph type="dt" sz="half" idx="10"/>
          </p:nvPr>
        </p:nvSpPr>
        <p:spPr/>
        <p:txBody>
          <a:bodyPr/>
          <a:lstStyle/>
          <a:p>
            <a:fld id="{D5F506F7-CF11-4295-914C-19EAC5B3B4F8}" type="datetime1">
              <a:rPr lang="en-US" smtClean="0"/>
              <a:t>8/20/2020</a:t>
            </a:fld>
            <a:endParaRPr lang="en-US" dirty="0"/>
          </a:p>
        </p:txBody>
      </p:sp>
      <p:sp>
        <p:nvSpPr>
          <p:cNvPr id="3" name="Footer Placeholder 2">
            <a:extLst>
              <a:ext uri="{FF2B5EF4-FFF2-40B4-BE49-F238E27FC236}">
                <a16:creationId xmlns:a16="http://schemas.microsoft.com/office/drawing/2014/main" id="{ABF75606-AE2C-4F40-BF07-831C1344C7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5240AD-9374-411C-8202-8AA62A2B38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6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64DB4B-2703-4231-8A6D-3C368ECB81BE}"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E643-C3E6-40B7-81F2-EA38D219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8EC1E-9579-49E0-B158-C6349A0EA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AC512-B623-493D-843B-B29255DB8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9477-2F88-40C1-9F3B-E0B3704836E8}"/>
              </a:ext>
            </a:extLst>
          </p:cNvPr>
          <p:cNvSpPr>
            <a:spLocks noGrp="1"/>
          </p:cNvSpPr>
          <p:nvPr>
            <p:ph type="dt" sz="half" idx="10"/>
          </p:nvPr>
        </p:nvSpPr>
        <p:spPr/>
        <p:txBody>
          <a:bodyPr/>
          <a:lstStyle/>
          <a:p>
            <a:fld id="{5349EA98-581B-4C94-8E59-620470B740F1}" type="datetime1">
              <a:rPr lang="en-US" smtClean="0"/>
              <a:t>8/20/2020</a:t>
            </a:fld>
            <a:endParaRPr lang="en-US" dirty="0"/>
          </a:p>
        </p:txBody>
      </p:sp>
      <p:sp>
        <p:nvSpPr>
          <p:cNvPr id="6" name="Footer Placeholder 5">
            <a:extLst>
              <a:ext uri="{FF2B5EF4-FFF2-40B4-BE49-F238E27FC236}">
                <a16:creationId xmlns:a16="http://schemas.microsoft.com/office/drawing/2014/main" id="{0243E180-A3F2-4EF4-844B-C87BB3BC7E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9DA6D2-11F7-4991-A5F0-17FC39EF7904}"/>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794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190-05FB-4736-A51E-A43A214A6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3F846-7A5A-44B5-AF8E-3C79687A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A81532-51F4-4282-A14C-12D7E04AF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6CAFB-6BF2-4170-A591-2E3F9D508FC6}"/>
              </a:ext>
            </a:extLst>
          </p:cNvPr>
          <p:cNvSpPr>
            <a:spLocks noGrp="1"/>
          </p:cNvSpPr>
          <p:nvPr>
            <p:ph type="dt" sz="half" idx="10"/>
          </p:nvPr>
        </p:nvSpPr>
        <p:spPr/>
        <p:txBody>
          <a:bodyPr/>
          <a:lstStyle/>
          <a:p>
            <a:fld id="{902602C3-6D88-4909-9F26-12566D282E76}" type="datetime1">
              <a:rPr lang="en-US" smtClean="0"/>
              <a:t>8/20/2020</a:t>
            </a:fld>
            <a:endParaRPr lang="en-US" dirty="0"/>
          </a:p>
        </p:txBody>
      </p:sp>
      <p:sp>
        <p:nvSpPr>
          <p:cNvPr id="6" name="Footer Placeholder 5">
            <a:extLst>
              <a:ext uri="{FF2B5EF4-FFF2-40B4-BE49-F238E27FC236}">
                <a16:creationId xmlns:a16="http://schemas.microsoft.com/office/drawing/2014/main" id="{12077B0B-9981-4D46-B473-DFCE139289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12331F-5878-413C-9896-299E178C19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6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A7C4-F1C2-4E88-8AF7-8F0B5FD4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ED8FBB-FBD8-49CF-A3BD-26A1DE24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0C714-547B-455A-B148-378BE737C61B}"/>
              </a:ext>
            </a:extLst>
          </p:cNvPr>
          <p:cNvSpPr>
            <a:spLocks noGrp="1"/>
          </p:cNvSpPr>
          <p:nvPr>
            <p:ph type="dt" sz="half" idx="10"/>
          </p:nvPr>
        </p:nvSpPr>
        <p:spPr/>
        <p:txBody>
          <a:bodyPr/>
          <a:lstStyle/>
          <a:p>
            <a:fld id="{130B69F5-59E7-474A-BD27-C17FB177990C}" type="datetime1">
              <a:rPr lang="en-US" smtClean="0"/>
              <a:t>8/20/2020</a:t>
            </a:fld>
            <a:endParaRPr lang="en-US" dirty="0"/>
          </a:p>
        </p:txBody>
      </p:sp>
      <p:sp>
        <p:nvSpPr>
          <p:cNvPr id="5" name="Footer Placeholder 4">
            <a:extLst>
              <a:ext uri="{FF2B5EF4-FFF2-40B4-BE49-F238E27FC236}">
                <a16:creationId xmlns:a16="http://schemas.microsoft.com/office/drawing/2014/main" id="{AFF33825-180A-43F7-90C8-81B7B7A63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36BA8D-467A-47EA-A024-C933DCA0CB98}"/>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6383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E89F-FC2F-490B-A1DC-3ADD16A1EE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8FC281-71B6-443C-ACDC-9EC1701BB7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9D0F2-AEF4-4F90-A51B-D6798524C945}"/>
              </a:ext>
            </a:extLst>
          </p:cNvPr>
          <p:cNvSpPr>
            <a:spLocks noGrp="1"/>
          </p:cNvSpPr>
          <p:nvPr>
            <p:ph type="dt" sz="half" idx="10"/>
          </p:nvPr>
        </p:nvSpPr>
        <p:spPr/>
        <p:txBody>
          <a:bodyPr/>
          <a:lstStyle/>
          <a:p>
            <a:fld id="{9A2E3E3C-A537-4F4E-9334-B980E415CF16}" type="datetime1">
              <a:rPr lang="en-US" smtClean="0"/>
              <a:t>8/20/2020</a:t>
            </a:fld>
            <a:endParaRPr lang="en-US" dirty="0"/>
          </a:p>
        </p:txBody>
      </p:sp>
      <p:sp>
        <p:nvSpPr>
          <p:cNvPr id="5" name="Footer Placeholder 4">
            <a:extLst>
              <a:ext uri="{FF2B5EF4-FFF2-40B4-BE49-F238E27FC236}">
                <a16:creationId xmlns:a16="http://schemas.microsoft.com/office/drawing/2014/main" id="{49D167B3-D555-4ABB-9329-E0302F0C1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C755F-AC5A-4A89-A959-2641EFA2CD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38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DE604-62F5-4A18-81CD-D7211ABB426D}"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50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0D8FA-1C07-4A29-A928-80C5A19F8B44}"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7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F6D37-CDF6-44D9-9F67-5E662F1CB177}"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83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31D7A-7DD2-40A6-8622-9F41A2FECC72}"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4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D71B4-4B03-4141-B60F-08268E30BB5B}" type="datetime1">
              <a:rPr lang="en-US" smtClean="0"/>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8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204FA-D030-4452-A035-1947C5F86837}" type="datetime1">
              <a:rPr lang="en-US" smtClean="0"/>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522A9-68D9-46CB-8DED-29295FA335E0}" type="datetime1">
              <a:rPr lang="en-US" smtClean="0"/>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5CB-2ECB-4D9B-95EF-B7EBBC208FE2}" type="datetime1">
              <a:rPr lang="en-US" smtClean="0"/>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94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817C2-1960-462B-85EA-E406F85B9803}"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99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5130-CC41-4281-8953-BA686704EB9E}" type="datetime1">
              <a:rPr lang="en-US" smtClean="0"/>
              <a:t>8/20/2020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00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17603-88DF-4707-9ADC-9C70E06EA57E}"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08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E01EC-C3A2-48A0-81DD-527B59EF4BE2}"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7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3AE2F-B82B-45F0-B189-54EA549C6C2C}"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2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E9EB-4FEB-4B19-9AA3-BAAF9BF2D8F1}"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0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797-D755-4935-9A8C-FAB7CAE4F290}"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82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BD7A7-EA7D-40E0-827E-7CA4F68F4024}"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D379-040D-4247-A914-673AE332E008}" type="datetime1">
              <a:rPr lang="en-US" smtClean="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93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17151E-0236-4AE3-88D3-456846C634E6}" type="datetime1">
              <a:rPr lang="en-US" smtClean="0"/>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87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9021-682B-4FED-9C3F-2453044C1486}" type="datetime1">
              <a:rPr lang="en-US" smtClean="0"/>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48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47BF6-C21E-4942-A732-61D87166EE8B}" type="datetime1">
              <a:rPr lang="en-US" smtClean="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48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3D479-07DF-4534-AF65-C18C2D04B34E}" type="datetime1">
              <a:rPr lang="en-US" smtClean="0"/>
              <a:t>8/20/2020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2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786017-7738-4ACD-90C1-93FCAC914BFB}" type="datetime1">
              <a:rPr lang="en-US" smtClean="0"/>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500" baseline="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341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F8C9C9-8B6C-4B6F-8A33-12A24D5AA7E6}" type="datetime1">
              <a:rPr lang="en-US" smtClean="0"/>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8880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82AFB-DEFA-42A5-9782-F9655742D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9D9F-A33A-431B-BE2E-2F1EC963D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51E5-B063-4C59-980E-2FCA5D8E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890E2-35D8-480F-B13A-300F63559B81}" type="datetime1">
              <a:rPr lang="en-US" smtClean="0"/>
              <a:t>8/20/2020</a:t>
            </a:fld>
            <a:endParaRPr lang="en-US" dirty="0"/>
          </a:p>
        </p:txBody>
      </p:sp>
      <p:sp>
        <p:nvSpPr>
          <p:cNvPr id="5" name="Footer Placeholder 4">
            <a:extLst>
              <a:ext uri="{FF2B5EF4-FFF2-40B4-BE49-F238E27FC236}">
                <a16:creationId xmlns:a16="http://schemas.microsoft.com/office/drawing/2014/main" id="{D0E8C140-1A6E-4A5D-9656-29A73E02B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FE81C6-D13B-41DD-AFE7-A390FBC27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0321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D5205-C05D-406A-A5C1-2C138F0D0E1E}" type="datetime1">
              <a:rPr lang="en-US" smtClean="0"/>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191987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1297rohit/VGG16-In-Kera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5.xml"/><Relationship Id="rId4"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65.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66.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CECF-59D5-424F-87CE-D07ED4196275}"/>
              </a:ext>
            </a:extLst>
          </p:cNvPr>
          <p:cNvSpPr>
            <a:spLocks noGrp="1"/>
          </p:cNvSpPr>
          <p:nvPr>
            <p:ph type="ctrTitle"/>
          </p:nvPr>
        </p:nvSpPr>
        <p:spPr>
          <a:xfrm>
            <a:off x="1289113" y="437180"/>
            <a:ext cx="7766936" cy="1646302"/>
          </a:xfrm>
        </p:spPr>
        <p:txBody>
          <a:bodyPr/>
          <a:lstStyle/>
          <a:p>
            <a:pPr algn="l"/>
            <a:r>
              <a:rPr lang="en-GB" sz="3600" b="1" dirty="0">
                <a:effectLst>
                  <a:outerShdw blurRad="38100" dist="38100" dir="2700000" algn="tl">
                    <a:srgbClr val="000000">
                      <a:alpha val="43137"/>
                    </a:srgbClr>
                  </a:outerShdw>
                </a:effectLst>
              </a:rPr>
              <a:t>Neural Network-based Hardware Implementation for Object Detection in Autonomous Driving</a:t>
            </a:r>
          </a:p>
        </p:txBody>
      </p:sp>
      <p:sp>
        <p:nvSpPr>
          <p:cNvPr id="3" name="Subtitle 2">
            <a:extLst>
              <a:ext uri="{FF2B5EF4-FFF2-40B4-BE49-F238E27FC236}">
                <a16:creationId xmlns:a16="http://schemas.microsoft.com/office/drawing/2014/main" id="{2405D35A-F3F9-46B3-A230-ACDEFD886F8E}"/>
              </a:ext>
            </a:extLst>
          </p:cNvPr>
          <p:cNvSpPr>
            <a:spLocks noGrp="1"/>
          </p:cNvSpPr>
          <p:nvPr>
            <p:ph type="subTitle" idx="1"/>
          </p:nvPr>
        </p:nvSpPr>
        <p:spPr>
          <a:xfrm>
            <a:off x="1507067" y="2241605"/>
            <a:ext cx="7766936" cy="1096899"/>
          </a:xfrm>
        </p:spPr>
        <p:txBody>
          <a:bodyPr>
            <a:noAutofit/>
          </a:bodyPr>
          <a:lstStyle/>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Supervised by:</a:t>
            </a:r>
          </a:p>
          <a:p>
            <a:pPr algn="ctr"/>
            <a:br>
              <a:rPr lang="en-US" sz="2000" b="1" dirty="0">
                <a:solidFill>
                  <a:schemeClr val="accent1"/>
                </a:solidFill>
                <a:effectLst>
                  <a:outerShdw blurRad="38100" dist="38100" dir="2700000" algn="tl">
                    <a:srgbClr val="000000">
                      <a:alpha val="43137"/>
                    </a:srgbClr>
                  </a:outerShdw>
                </a:effectLst>
                <a:latin typeface="+mj-lt"/>
                <a:ea typeface="+mj-ea"/>
                <a:cs typeface="+mj-cs"/>
              </a:rPr>
            </a:br>
            <a:r>
              <a:rPr lang="en-US" sz="2000" b="1" dirty="0">
                <a:solidFill>
                  <a:schemeClr val="accent1"/>
                </a:solidFill>
                <a:effectLst>
                  <a:outerShdw blurRad="38100" dist="38100" dir="2700000" algn="tl">
                    <a:srgbClr val="000000">
                      <a:alpha val="43137"/>
                    </a:srgbClr>
                  </a:outerShdw>
                </a:effectLst>
                <a:latin typeface="+mj-lt"/>
                <a:ea typeface="+mj-ea"/>
                <a:cs typeface="+mj-cs"/>
              </a:rPr>
              <a:t>Dr. Khaled Salah</a:t>
            </a:r>
          </a:p>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Dr. Mohamed Desoukky</a:t>
            </a:r>
            <a:endParaRPr lang="en-GB" sz="2000" b="1"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Subtitle 2">
            <a:extLst>
              <a:ext uri="{FF2B5EF4-FFF2-40B4-BE49-F238E27FC236}">
                <a16:creationId xmlns:a16="http://schemas.microsoft.com/office/drawing/2014/main" id="{53892B2E-6433-4195-9716-1A4F1F2183EC}"/>
              </a:ext>
            </a:extLst>
          </p:cNvPr>
          <p:cNvSpPr txBox="1">
            <a:spLocks/>
          </p:cNvSpPr>
          <p:nvPr/>
        </p:nvSpPr>
        <p:spPr>
          <a:xfrm>
            <a:off x="1444314" y="4124115"/>
            <a:ext cx="7766936"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lang="en-US" sz="2000" b="1" dirty="0">
                <a:solidFill>
                  <a:schemeClr val="accent1"/>
                </a:solidFill>
                <a:effectLst>
                  <a:outerShdw blurRad="38100" dist="38100" dir="2700000" algn="tl">
                    <a:srgbClr val="000000">
                      <a:alpha val="43137"/>
                    </a:srgbClr>
                  </a:outerShdw>
                </a:effectLst>
                <a:latin typeface="+mj-lt"/>
                <a:ea typeface="+mj-ea"/>
                <a:cs typeface="+mj-cs"/>
              </a:rPr>
              <a:t>Done by:</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1-Ramy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2-Ahmed Yahia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3-Zyad Mahmoud</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4-Rofida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5-Omar Khaled</a:t>
            </a:r>
          </a:p>
        </p:txBody>
      </p:sp>
      <p:sp>
        <p:nvSpPr>
          <p:cNvPr id="5" name="Slide Number Placeholder 4">
            <a:extLst>
              <a:ext uri="{FF2B5EF4-FFF2-40B4-BE49-F238E27FC236}">
                <a16:creationId xmlns:a16="http://schemas.microsoft.com/office/drawing/2014/main" id="{518F1E4D-E561-45BE-8CA5-B8192F574A3C}"/>
              </a:ext>
            </a:extLst>
          </p:cNvPr>
          <p:cNvSpPr>
            <a:spLocks noGrp="1"/>
          </p:cNvSpPr>
          <p:nvPr>
            <p:ph type="sldNum" sz="quarter" idx="12"/>
          </p:nvPr>
        </p:nvSpPr>
        <p:spPr>
          <a:xfrm>
            <a:off x="8590664" y="6148939"/>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702B4A52-C6F0-474A-8B27-1E299469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62" y="2263270"/>
            <a:ext cx="1743635" cy="1743635"/>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398BFFFB-9A3B-4DF1-BE2B-2619CB3F3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39" y="2200817"/>
            <a:ext cx="1619250" cy="1638300"/>
          </a:xfrm>
          <a:prstGeom prst="rect">
            <a:avLst/>
          </a:prstGeom>
        </p:spPr>
      </p:pic>
    </p:spTree>
    <p:extLst>
      <p:ext uri="{BB962C8B-B14F-4D97-AF65-F5344CB8AC3E}">
        <p14:creationId xmlns:p14="http://schemas.microsoft.com/office/powerpoint/2010/main" val="15414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pPr marL="0" indent="0">
              <a:buNone/>
            </a:pPr>
            <a:r>
              <a:rPr lang="en-GB" dirty="0"/>
              <a:t>We will use a dataset of common objects we see normally in our daily life in streets to train our neural network to be able to recognise these objects in any future image that would be our input to the neural network.</a:t>
            </a:r>
          </a:p>
          <a:p>
            <a:pPr marL="0" indent="0">
              <a:buNone/>
            </a:pPr>
            <a:r>
              <a:rPr lang="en-GB" dirty="0"/>
              <a:t>Examples:</a:t>
            </a:r>
          </a:p>
          <a:p>
            <a:pPr lvl="0"/>
            <a:r>
              <a:rPr lang="en-US" dirty="0"/>
              <a:t>Cars</a:t>
            </a:r>
            <a:endParaRPr lang="en-GB" dirty="0"/>
          </a:p>
          <a:p>
            <a:pPr lvl="0"/>
            <a:r>
              <a:rPr lang="en-US" dirty="0"/>
              <a:t>Human bodies</a:t>
            </a:r>
            <a:endParaRPr lang="en-GB" dirty="0"/>
          </a:p>
          <a:p>
            <a:pPr lvl="0"/>
            <a:r>
              <a:rPr lang="en-US" dirty="0"/>
              <a:t>Cats </a:t>
            </a:r>
            <a:endParaRPr lang="en-GB" dirty="0"/>
          </a:p>
          <a:p>
            <a:pPr lvl="0"/>
            <a:r>
              <a:rPr lang="en-US" dirty="0"/>
              <a:t>Dogs</a:t>
            </a:r>
            <a:endParaRPr lang="en-GB" dirty="0"/>
          </a:p>
          <a:p>
            <a:pPr lvl="0"/>
            <a:r>
              <a:rPr lang="en-US" dirty="0"/>
              <a:t>Buses</a:t>
            </a:r>
            <a:endParaRPr lang="en-GB" dirty="0"/>
          </a:p>
          <a:p>
            <a:pPr lvl="0"/>
            <a:r>
              <a:rPr lang="en-US" dirty="0"/>
              <a:t>Traffic posts</a:t>
            </a:r>
            <a:endParaRPr lang="en-GB" dirty="0"/>
          </a:p>
          <a:p>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GB" b="1" dirty="0">
                <a:effectLst>
                  <a:outerShdw blurRad="38100" dist="38100" dir="2700000" algn="tl">
                    <a:srgbClr val="000000">
                      <a:alpha val="43137"/>
                    </a:srgbClr>
                  </a:outerShdw>
                </a:effectLst>
              </a:rPr>
              <a:t>Why</a:t>
            </a:r>
            <a:r>
              <a:rPr lang="en-GB" dirty="0"/>
              <a:t> </a:t>
            </a:r>
            <a:r>
              <a:rPr lang="en-GB" b="1" dirty="0">
                <a:effectLst>
                  <a:outerShdw blurRad="38100" dist="38100" dir="2700000" algn="tl">
                    <a:srgbClr val="000000">
                      <a:alpha val="43137"/>
                    </a:srgbClr>
                  </a:outerShdw>
                </a:effectLst>
              </a:rPr>
              <a:t>do we need neural networks in the project?</a:t>
            </a: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853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EFBF-73F4-804D-B617-312305AF17DE}"/>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Software Results</a:t>
            </a:r>
          </a:p>
        </p:txBody>
      </p:sp>
      <p:graphicFrame>
        <p:nvGraphicFramePr>
          <p:cNvPr id="4" name="Table 4">
            <a:extLst>
              <a:ext uri="{FF2B5EF4-FFF2-40B4-BE49-F238E27FC236}">
                <a16:creationId xmlns:a16="http://schemas.microsoft.com/office/drawing/2014/main" id="{239F41FC-95C6-8D4F-BF10-B90FACB45518}"/>
              </a:ext>
            </a:extLst>
          </p:cNvPr>
          <p:cNvGraphicFramePr>
            <a:graphicFrameLocks noGrp="1"/>
          </p:cNvGraphicFramePr>
          <p:nvPr>
            <p:ph idx="1"/>
          </p:nvPr>
        </p:nvGraphicFramePr>
        <p:xfrm>
          <a:off x="677334" y="1378243"/>
          <a:ext cx="9347200" cy="74168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591716590"/>
                    </a:ext>
                  </a:extLst>
                </a:gridCol>
                <a:gridCol w="1168400">
                  <a:extLst>
                    <a:ext uri="{9D8B030D-6E8A-4147-A177-3AD203B41FA5}">
                      <a16:colId xmlns:a16="http://schemas.microsoft.com/office/drawing/2014/main" val="4022151141"/>
                    </a:ext>
                  </a:extLst>
                </a:gridCol>
                <a:gridCol w="1168400">
                  <a:extLst>
                    <a:ext uri="{9D8B030D-6E8A-4147-A177-3AD203B41FA5}">
                      <a16:colId xmlns:a16="http://schemas.microsoft.com/office/drawing/2014/main" val="3738064207"/>
                    </a:ext>
                  </a:extLst>
                </a:gridCol>
                <a:gridCol w="1168400">
                  <a:extLst>
                    <a:ext uri="{9D8B030D-6E8A-4147-A177-3AD203B41FA5}">
                      <a16:colId xmlns:a16="http://schemas.microsoft.com/office/drawing/2014/main" val="38995617"/>
                    </a:ext>
                  </a:extLst>
                </a:gridCol>
                <a:gridCol w="1168400">
                  <a:extLst>
                    <a:ext uri="{9D8B030D-6E8A-4147-A177-3AD203B41FA5}">
                      <a16:colId xmlns:a16="http://schemas.microsoft.com/office/drawing/2014/main" val="2831874964"/>
                    </a:ext>
                  </a:extLst>
                </a:gridCol>
                <a:gridCol w="1168400">
                  <a:extLst>
                    <a:ext uri="{9D8B030D-6E8A-4147-A177-3AD203B41FA5}">
                      <a16:colId xmlns:a16="http://schemas.microsoft.com/office/drawing/2014/main" val="564985293"/>
                    </a:ext>
                  </a:extLst>
                </a:gridCol>
                <a:gridCol w="1168400">
                  <a:extLst>
                    <a:ext uri="{9D8B030D-6E8A-4147-A177-3AD203B41FA5}">
                      <a16:colId xmlns:a16="http://schemas.microsoft.com/office/drawing/2014/main" val="2179935604"/>
                    </a:ext>
                  </a:extLst>
                </a:gridCol>
                <a:gridCol w="1168400">
                  <a:extLst>
                    <a:ext uri="{9D8B030D-6E8A-4147-A177-3AD203B41FA5}">
                      <a16:colId xmlns:a16="http://schemas.microsoft.com/office/drawing/2014/main" val="1926679320"/>
                    </a:ext>
                  </a:extLst>
                </a:gridCol>
              </a:tblGrid>
              <a:tr h="370840">
                <a:tc gridSpan="8">
                  <a:txBody>
                    <a:bodyPr/>
                    <a:lstStyle/>
                    <a:p>
                      <a:pPr algn="ctr"/>
                      <a:r>
                        <a:rPr lang="en-EG" dirty="0"/>
                        <a:t>Input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r>
                        <a:rPr lang="en-EG" dirty="0"/>
                        <a:t>1</a:t>
                      </a:r>
                    </a:p>
                  </a:txBody>
                  <a:tcPr/>
                </a:tc>
                <a:tc>
                  <a:txBody>
                    <a:bodyPr/>
                    <a:lstStyle/>
                    <a:p>
                      <a:r>
                        <a:rPr lang="en-EG" dirty="0"/>
                        <a:t>2</a:t>
                      </a:r>
                    </a:p>
                  </a:txBody>
                  <a:tcPr/>
                </a:tc>
                <a:tc>
                  <a:txBody>
                    <a:bodyPr/>
                    <a:lstStyle/>
                    <a:p>
                      <a:r>
                        <a:rPr lang="en-EG" dirty="0"/>
                        <a:t>3</a:t>
                      </a:r>
                    </a:p>
                  </a:txBody>
                  <a:tcPr/>
                </a:tc>
                <a:tc>
                  <a:txBody>
                    <a:bodyPr/>
                    <a:lstStyle/>
                    <a:p>
                      <a:r>
                        <a:rPr lang="en-EG" dirty="0"/>
                        <a:t>4</a:t>
                      </a:r>
                    </a:p>
                  </a:txBody>
                  <a:tcPr/>
                </a:tc>
                <a:tc>
                  <a:txBody>
                    <a:bodyPr/>
                    <a:lstStyle/>
                    <a:p>
                      <a:r>
                        <a:rPr lang="en-EG" dirty="0"/>
                        <a:t>5</a:t>
                      </a:r>
                    </a:p>
                  </a:txBody>
                  <a:tcPr/>
                </a:tc>
                <a:tc>
                  <a:txBody>
                    <a:bodyPr/>
                    <a:lstStyle/>
                    <a:p>
                      <a:r>
                        <a:rPr lang="en-EG" dirty="0"/>
                        <a:t>6</a:t>
                      </a:r>
                    </a:p>
                  </a:txBody>
                  <a:tcPr/>
                </a:tc>
                <a:tc>
                  <a:txBody>
                    <a:bodyPr/>
                    <a:lstStyle/>
                    <a:p>
                      <a:r>
                        <a:rPr lang="en-EG" dirty="0"/>
                        <a:t>7</a:t>
                      </a:r>
                    </a:p>
                  </a:txBody>
                  <a:tcPr/>
                </a:tc>
                <a:tc>
                  <a:txBody>
                    <a:bodyPr/>
                    <a:lstStyle/>
                    <a:p>
                      <a:r>
                        <a:rPr lang="en-EG" dirty="0"/>
                        <a:t>8</a:t>
                      </a:r>
                    </a:p>
                  </a:txBody>
                  <a:tcPr/>
                </a:tc>
                <a:extLst>
                  <a:ext uri="{0D108BD9-81ED-4DB2-BD59-A6C34878D82A}">
                    <a16:rowId xmlns:a16="http://schemas.microsoft.com/office/drawing/2014/main" val="1545770806"/>
                  </a:ext>
                </a:extLst>
              </a:tr>
            </a:tbl>
          </a:graphicData>
        </a:graphic>
      </p:graphicFrame>
      <p:sp>
        <p:nvSpPr>
          <p:cNvPr id="7" name="Down Arrow 6">
            <a:extLst>
              <a:ext uri="{FF2B5EF4-FFF2-40B4-BE49-F238E27FC236}">
                <a16:creationId xmlns:a16="http://schemas.microsoft.com/office/drawing/2014/main" id="{CCF00A39-DDC9-674C-8146-3F4EFC6FA5B6}"/>
              </a:ext>
            </a:extLst>
          </p:cNvPr>
          <p:cNvSpPr/>
          <p:nvPr/>
        </p:nvSpPr>
        <p:spPr>
          <a:xfrm>
            <a:off x="4560043" y="2517276"/>
            <a:ext cx="522514" cy="1186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9" name="Table 9">
            <a:extLst>
              <a:ext uri="{FF2B5EF4-FFF2-40B4-BE49-F238E27FC236}">
                <a16:creationId xmlns:a16="http://schemas.microsoft.com/office/drawing/2014/main" id="{DF360733-2D37-E24E-8C29-E13FE7ED76C1}"/>
              </a:ext>
            </a:extLst>
          </p:cNvPr>
          <p:cNvGraphicFramePr>
            <a:graphicFrameLocks noGrp="1"/>
          </p:cNvGraphicFramePr>
          <p:nvPr/>
        </p:nvGraphicFramePr>
        <p:xfrm>
          <a:off x="662214" y="2261764"/>
          <a:ext cx="2507343" cy="3188304"/>
        </p:xfrm>
        <a:graphic>
          <a:graphicData uri="http://schemas.openxmlformats.org/drawingml/2006/table">
            <a:tbl>
              <a:tblPr firstRow="1" bandRow="1">
                <a:tableStyleId>{5C22544A-7EE6-4342-B048-85BDC9FD1C3A}</a:tableStyleId>
              </a:tblPr>
              <a:tblGrid>
                <a:gridCol w="835781">
                  <a:extLst>
                    <a:ext uri="{9D8B030D-6E8A-4147-A177-3AD203B41FA5}">
                      <a16:colId xmlns:a16="http://schemas.microsoft.com/office/drawing/2014/main" val="3720802073"/>
                    </a:ext>
                  </a:extLst>
                </a:gridCol>
                <a:gridCol w="835781">
                  <a:extLst>
                    <a:ext uri="{9D8B030D-6E8A-4147-A177-3AD203B41FA5}">
                      <a16:colId xmlns:a16="http://schemas.microsoft.com/office/drawing/2014/main" val="2299580171"/>
                    </a:ext>
                  </a:extLst>
                </a:gridCol>
                <a:gridCol w="835781">
                  <a:extLst>
                    <a:ext uri="{9D8B030D-6E8A-4147-A177-3AD203B41FA5}">
                      <a16:colId xmlns:a16="http://schemas.microsoft.com/office/drawing/2014/main" val="1797754125"/>
                    </a:ext>
                  </a:extLst>
                </a:gridCol>
              </a:tblGrid>
              <a:tr h="398538">
                <a:tc rowSpan="8">
                  <a:txBody>
                    <a:bodyPr/>
                    <a:lstStyle/>
                    <a:p>
                      <a:r>
                        <a:rPr lang="en-EG" dirty="0"/>
                        <a:t>Weights(2D array)</a:t>
                      </a:r>
                    </a:p>
                  </a:txBody>
                  <a:tcPr/>
                </a:tc>
                <a:tc>
                  <a:txBody>
                    <a:bodyPr/>
                    <a:lstStyle/>
                    <a:p>
                      <a:pPr marL="0" algn="l" defTabSz="457200" rtl="0" eaLnBrk="1" latinLnBrk="0" hangingPunct="1"/>
                      <a:r>
                        <a:rPr lang="en-EG" sz="1800" kern="1200" dirty="0">
                          <a:solidFill>
                            <a:schemeClr val="dk1"/>
                          </a:solidFill>
                          <a:latin typeface="+mn-lt"/>
                          <a:ea typeface="+mn-ea"/>
                          <a:cs typeface="+mn-cs"/>
                        </a:rPr>
                        <a:t>1</a:t>
                      </a:r>
                    </a:p>
                  </a:txBody>
                  <a:tcPr>
                    <a:solidFill>
                      <a:schemeClr val="accent1">
                        <a:lumMod val="40000"/>
                        <a:lumOff val="60000"/>
                      </a:schemeClr>
                    </a:solidFill>
                  </a:tcPr>
                </a:tc>
                <a:tc>
                  <a:txBody>
                    <a:bodyPr/>
                    <a:lstStyle/>
                    <a:p>
                      <a:pPr marL="0" algn="l" defTabSz="457200" rtl="0" eaLnBrk="1" latinLnBrk="0" hangingPunct="1"/>
                      <a:r>
                        <a:rPr lang="en-EG" sz="1800" kern="1200" dirty="0">
                          <a:solidFill>
                            <a:schemeClr val="dk1"/>
                          </a:solidFill>
                          <a:latin typeface="+mn-lt"/>
                          <a:ea typeface="+mn-ea"/>
                          <a:cs typeface="+mn-cs"/>
                        </a:rPr>
                        <a:t>1</a:t>
                      </a:r>
                    </a:p>
                  </a:txBody>
                  <a:tcPr>
                    <a:solidFill>
                      <a:schemeClr val="accent1">
                        <a:lumMod val="40000"/>
                        <a:lumOff val="60000"/>
                      </a:schemeClr>
                    </a:solidFill>
                  </a:tcPr>
                </a:tc>
                <a:extLst>
                  <a:ext uri="{0D108BD9-81ED-4DB2-BD59-A6C34878D82A}">
                    <a16:rowId xmlns:a16="http://schemas.microsoft.com/office/drawing/2014/main" val="1703755867"/>
                  </a:ext>
                </a:extLst>
              </a:tr>
              <a:tr h="398538">
                <a:tc vMerge="1">
                  <a:txBody>
                    <a:bodyPr/>
                    <a:lstStyle/>
                    <a:p>
                      <a:endParaRPr lang="en-EG" dirty="0"/>
                    </a:p>
                  </a:txBody>
                  <a:tcPr/>
                </a:tc>
                <a:tc>
                  <a:txBody>
                    <a:bodyPr/>
                    <a:lstStyle/>
                    <a:p>
                      <a:r>
                        <a:rPr lang="en-EG" dirty="0"/>
                        <a:t>2</a:t>
                      </a:r>
                    </a:p>
                  </a:txBody>
                  <a:tcPr/>
                </a:tc>
                <a:tc>
                  <a:txBody>
                    <a:bodyPr/>
                    <a:lstStyle/>
                    <a:p>
                      <a:r>
                        <a:rPr lang="en-EG" dirty="0"/>
                        <a:t>2</a:t>
                      </a:r>
                    </a:p>
                  </a:txBody>
                  <a:tcPr/>
                </a:tc>
                <a:extLst>
                  <a:ext uri="{0D108BD9-81ED-4DB2-BD59-A6C34878D82A}">
                    <a16:rowId xmlns:a16="http://schemas.microsoft.com/office/drawing/2014/main" val="2879977443"/>
                  </a:ext>
                </a:extLst>
              </a:tr>
              <a:tr h="398538">
                <a:tc vMerge="1">
                  <a:txBody>
                    <a:bodyPr/>
                    <a:lstStyle/>
                    <a:p>
                      <a:endParaRPr lang="en-EG" dirty="0"/>
                    </a:p>
                  </a:txBody>
                  <a:tcPr/>
                </a:tc>
                <a:tc>
                  <a:txBody>
                    <a:bodyPr/>
                    <a:lstStyle/>
                    <a:p>
                      <a:r>
                        <a:rPr lang="en-EG" dirty="0"/>
                        <a:t>3</a:t>
                      </a:r>
                    </a:p>
                  </a:txBody>
                  <a:tcPr/>
                </a:tc>
                <a:tc>
                  <a:txBody>
                    <a:bodyPr/>
                    <a:lstStyle/>
                    <a:p>
                      <a:r>
                        <a:rPr lang="en-EG" dirty="0"/>
                        <a:t>3</a:t>
                      </a:r>
                    </a:p>
                  </a:txBody>
                  <a:tcPr/>
                </a:tc>
                <a:extLst>
                  <a:ext uri="{0D108BD9-81ED-4DB2-BD59-A6C34878D82A}">
                    <a16:rowId xmlns:a16="http://schemas.microsoft.com/office/drawing/2014/main" val="2005574981"/>
                  </a:ext>
                </a:extLst>
              </a:tr>
              <a:tr h="398538">
                <a:tc vMerge="1">
                  <a:txBody>
                    <a:bodyPr/>
                    <a:lstStyle/>
                    <a:p>
                      <a:endParaRPr lang="en-EG" dirty="0"/>
                    </a:p>
                  </a:txBody>
                  <a:tcPr/>
                </a:tc>
                <a:tc>
                  <a:txBody>
                    <a:bodyPr/>
                    <a:lstStyle/>
                    <a:p>
                      <a:r>
                        <a:rPr lang="en-EG" dirty="0"/>
                        <a:t>4</a:t>
                      </a:r>
                    </a:p>
                  </a:txBody>
                  <a:tcPr/>
                </a:tc>
                <a:tc>
                  <a:txBody>
                    <a:bodyPr/>
                    <a:lstStyle/>
                    <a:p>
                      <a:r>
                        <a:rPr lang="en-EG" dirty="0"/>
                        <a:t>4</a:t>
                      </a:r>
                    </a:p>
                  </a:txBody>
                  <a:tcPr/>
                </a:tc>
                <a:extLst>
                  <a:ext uri="{0D108BD9-81ED-4DB2-BD59-A6C34878D82A}">
                    <a16:rowId xmlns:a16="http://schemas.microsoft.com/office/drawing/2014/main" val="95967079"/>
                  </a:ext>
                </a:extLst>
              </a:tr>
              <a:tr h="398538">
                <a:tc vMerge="1">
                  <a:txBody>
                    <a:bodyPr/>
                    <a:lstStyle/>
                    <a:p>
                      <a:endParaRPr lang="en-EG" dirty="0"/>
                    </a:p>
                  </a:txBody>
                  <a:tcPr/>
                </a:tc>
                <a:tc>
                  <a:txBody>
                    <a:bodyPr/>
                    <a:lstStyle/>
                    <a:p>
                      <a:r>
                        <a:rPr lang="en-EG" dirty="0"/>
                        <a:t>5</a:t>
                      </a:r>
                    </a:p>
                  </a:txBody>
                  <a:tcPr/>
                </a:tc>
                <a:tc>
                  <a:txBody>
                    <a:bodyPr/>
                    <a:lstStyle/>
                    <a:p>
                      <a:r>
                        <a:rPr lang="en-EG" dirty="0"/>
                        <a:t>5</a:t>
                      </a:r>
                    </a:p>
                  </a:txBody>
                  <a:tcPr/>
                </a:tc>
                <a:extLst>
                  <a:ext uri="{0D108BD9-81ED-4DB2-BD59-A6C34878D82A}">
                    <a16:rowId xmlns:a16="http://schemas.microsoft.com/office/drawing/2014/main" val="1704677916"/>
                  </a:ext>
                </a:extLst>
              </a:tr>
              <a:tr h="398538">
                <a:tc vMerge="1">
                  <a:txBody>
                    <a:bodyPr/>
                    <a:lstStyle/>
                    <a:p>
                      <a:endParaRPr lang="en-EG" dirty="0"/>
                    </a:p>
                  </a:txBody>
                  <a:tcPr/>
                </a:tc>
                <a:tc>
                  <a:txBody>
                    <a:bodyPr/>
                    <a:lstStyle/>
                    <a:p>
                      <a:r>
                        <a:rPr lang="en-EG" dirty="0"/>
                        <a:t>6</a:t>
                      </a:r>
                    </a:p>
                  </a:txBody>
                  <a:tcPr/>
                </a:tc>
                <a:tc>
                  <a:txBody>
                    <a:bodyPr/>
                    <a:lstStyle/>
                    <a:p>
                      <a:r>
                        <a:rPr lang="en-EG" dirty="0"/>
                        <a:t>6</a:t>
                      </a:r>
                    </a:p>
                  </a:txBody>
                  <a:tcPr/>
                </a:tc>
                <a:extLst>
                  <a:ext uri="{0D108BD9-81ED-4DB2-BD59-A6C34878D82A}">
                    <a16:rowId xmlns:a16="http://schemas.microsoft.com/office/drawing/2014/main" val="2559004932"/>
                  </a:ext>
                </a:extLst>
              </a:tr>
              <a:tr h="398538">
                <a:tc vMerge="1">
                  <a:txBody>
                    <a:bodyPr/>
                    <a:lstStyle/>
                    <a:p>
                      <a:endParaRPr lang="en-EG" dirty="0"/>
                    </a:p>
                  </a:txBody>
                  <a:tcPr/>
                </a:tc>
                <a:tc>
                  <a:txBody>
                    <a:bodyPr/>
                    <a:lstStyle/>
                    <a:p>
                      <a:r>
                        <a:rPr lang="en-EG" dirty="0"/>
                        <a:t>7</a:t>
                      </a:r>
                    </a:p>
                  </a:txBody>
                  <a:tcPr/>
                </a:tc>
                <a:tc>
                  <a:txBody>
                    <a:bodyPr/>
                    <a:lstStyle/>
                    <a:p>
                      <a:r>
                        <a:rPr lang="en-EG" dirty="0"/>
                        <a:t>7</a:t>
                      </a:r>
                    </a:p>
                  </a:txBody>
                  <a:tcPr/>
                </a:tc>
                <a:extLst>
                  <a:ext uri="{0D108BD9-81ED-4DB2-BD59-A6C34878D82A}">
                    <a16:rowId xmlns:a16="http://schemas.microsoft.com/office/drawing/2014/main" val="2708769505"/>
                  </a:ext>
                </a:extLst>
              </a:tr>
              <a:tr h="398538">
                <a:tc vMerge="1">
                  <a:txBody>
                    <a:bodyPr/>
                    <a:lstStyle/>
                    <a:p>
                      <a:endParaRPr lang="en-EG" dirty="0"/>
                    </a:p>
                  </a:txBody>
                  <a:tcPr/>
                </a:tc>
                <a:tc>
                  <a:txBody>
                    <a:bodyPr/>
                    <a:lstStyle/>
                    <a:p>
                      <a:r>
                        <a:rPr lang="en-EG" dirty="0"/>
                        <a:t>8</a:t>
                      </a:r>
                    </a:p>
                  </a:txBody>
                  <a:tcPr/>
                </a:tc>
                <a:tc>
                  <a:txBody>
                    <a:bodyPr/>
                    <a:lstStyle/>
                    <a:p>
                      <a:r>
                        <a:rPr lang="en-EG" dirty="0"/>
                        <a:t>8</a:t>
                      </a:r>
                    </a:p>
                  </a:txBody>
                  <a:tcPr/>
                </a:tc>
                <a:extLst>
                  <a:ext uri="{0D108BD9-81ED-4DB2-BD59-A6C34878D82A}">
                    <a16:rowId xmlns:a16="http://schemas.microsoft.com/office/drawing/2014/main" val="3039827539"/>
                  </a:ext>
                </a:extLst>
              </a:tr>
            </a:tbl>
          </a:graphicData>
        </a:graphic>
      </p:graphicFrame>
      <p:sp>
        <p:nvSpPr>
          <p:cNvPr id="10" name="Right Arrow 9">
            <a:extLst>
              <a:ext uri="{FF2B5EF4-FFF2-40B4-BE49-F238E27FC236}">
                <a16:creationId xmlns:a16="http://schemas.microsoft.com/office/drawing/2014/main" id="{EF95DEC2-E303-764D-B6C6-7E7522454B00}"/>
              </a:ext>
            </a:extLst>
          </p:cNvPr>
          <p:cNvSpPr/>
          <p:nvPr/>
        </p:nvSpPr>
        <p:spPr>
          <a:xfrm>
            <a:off x="3369459" y="4057768"/>
            <a:ext cx="807357" cy="46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1" name="Table 11">
            <a:extLst>
              <a:ext uri="{FF2B5EF4-FFF2-40B4-BE49-F238E27FC236}">
                <a16:creationId xmlns:a16="http://schemas.microsoft.com/office/drawing/2014/main" id="{3E88E3CE-B94A-0641-8CDB-1BC3FD1C5076}"/>
              </a:ext>
            </a:extLst>
          </p:cNvPr>
          <p:cNvGraphicFramePr>
            <a:graphicFrameLocks noGrp="1"/>
          </p:cNvGraphicFramePr>
          <p:nvPr/>
        </p:nvGraphicFramePr>
        <p:xfrm>
          <a:off x="6096000" y="3703819"/>
          <a:ext cx="4532088" cy="1012977"/>
        </p:xfrm>
        <a:graphic>
          <a:graphicData uri="http://schemas.openxmlformats.org/drawingml/2006/table">
            <a:tbl>
              <a:tblPr firstRow="1" bandRow="1">
                <a:tableStyleId>{5C22544A-7EE6-4342-B048-85BDC9FD1C3A}</a:tableStyleId>
              </a:tblPr>
              <a:tblGrid>
                <a:gridCol w="566511">
                  <a:extLst>
                    <a:ext uri="{9D8B030D-6E8A-4147-A177-3AD203B41FA5}">
                      <a16:colId xmlns:a16="http://schemas.microsoft.com/office/drawing/2014/main" val="243343980"/>
                    </a:ext>
                  </a:extLst>
                </a:gridCol>
                <a:gridCol w="566511">
                  <a:extLst>
                    <a:ext uri="{9D8B030D-6E8A-4147-A177-3AD203B41FA5}">
                      <a16:colId xmlns:a16="http://schemas.microsoft.com/office/drawing/2014/main" val="2330563903"/>
                    </a:ext>
                  </a:extLst>
                </a:gridCol>
                <a:gridCol w="566511">
                  <a:extLst>
                    <a:ext uri="{9D8B030D-6E8A-4147-A177-3AD203B41FA5}">
                      <a16:colId xmlns:a16="http://schemas.microsoft.com/office/drawing/2014/main" val="2525197320"/>
                    </a:ext>
                  </a:extLst>
                </a:gridCol>
                <a:gridCol w="566511">
                  <a:extLst>
                    <a:ext uri="{9D8B030D-6E8A-4147-A177-3AD203B41FA5}">
                      <a16:colId xmlns:a16="http://schemas.microsoft.com/office/drawing/2014/main" val="3285201200"/>
                    </a:ext>
                  </a:extLst>
                </a:gridCol>
                <a:gridCol w="566511">
                  <a:extLst>
                    <a:ext uri="{9D8B030D-6E8A-4147-A177-3AD203B41FA5}">
                      <a16:colId xmlns:a16="http://schemas.microsoft.com/office/drawing/2014/main" val="1951606185"/>
                    </a:ext>
                  </a:extLst>
                </a:gridCol>
                <a:gridCol w="566511">
                  <a:extLst>
                    <a:ext uri="{9D8B030D-6E8A-4147-A177-3AD203B41FA5}">
                      <a16:colId xmlns:a16="http://schemas.microsoft.com/office/drawing/2014/main" val="2424695526"/>
                    </a:ext>
                  </a:extLst>
                </a:gridCol>
                <a:gridCol w="566511">
                  <a:extLst>
                    <a:ext uri="{9D8B030D-6E8A-4147-A177-3AD203B41FA5}">
                      <a16:colId xmlns:a16="http://schemas.microsoft.com/office/drawing/2014/main" val="3569396685"/>
                    </a:ext>
                  </a:extLst>
                </a:gridCol>
                <a:gridCol w="566511">
                  <a:extLst>
                    <a:ext uri="{9D8B030D-6E8A-4147-A177-3AD203B41FA5}">
                      <a16:colId xmlns:a16="http://schemas.microsoft.com/office/drawing/2014/main" val="3554615226"/>
                    </a:ext>
                  </a:extLst>
                </a:gridCol>
              </a:tblGrid>
              <a:tr h="371133">
                <a:tc gridSpan="8">
                  <a:txBody>
                    <a:bodyPr/>
                    <a:lstStyle/>
                    <a:p>
                      <a:pPr algn="ctr"/>
                      <a:r>
                        <a:rPr lang="en-EG" dirty="0"/>
                        <a:t>Output</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1062827312"/>
                  </a:ext>
                </a:extLst>
              </a:tr>
              <a:tr h="641844">
                <a:tc>
                  <a:txBody>
                    <a:bodyPr/>
                    <a:lstStyle/>
                    <a:p>
                      <a:r>
                        <a:rPr lang="en-EG" dirty="0"/>
                        <a:t>37</a:t>
                      </a:r>
                    </a:p>
                  </a:txBody>
                  <a:tcPr/>
                </a:tc>
                <a:tc>
                  <a:txBody>
                    <a:bodyPr/>
                    <a:lstStyle/>
                    <a:p>
                      <a:r>
                        <a:rPr lang="en-EG" dirty="0"/>
                        <a:t>74</a:t>
                      </a:r>
                    </a:p>
                  </a:txBody>
                  <a:tcPr/>
                </a:tc>
                <a:tc>
                  <a:txBody>
                    <a:bodyPr/>
                    <a:lstStyle/>
                    <a:p>
                      <a:r>
                        <a:rPr lang="en-EG" dirty="0"/>
                        <a:t>111</a:t>
                      </a:r>
                    </a:p>
                  </a:txBody>
                  <a:tcPr/>
                </a:tc>
                <a:tc>
                  <a:txBody>
                    <a:bodyPr/>
                    <a:lstStyle/>
                    <a:p>
                      <a:r>
                        <a:rPr lang="en-EG" dirty="0"/>
                        <a:t>148</a:t>
                      </a:r>
                    </a:p>
                  </a:txBody>
                  <a:tcPr/>
                </a:tc>
                <a:tc>
                  <a:txBody>
                    <a:bodyPr/>
                    <a:lstStyle/>
                    <a:p>
                      <a:r>
                        <a:rPr lang="en-EG" dirty="0"/>
                        <a:t>185</a:t>
                      </a:r>
                    </a:p>
                  </a:txBody>
                  <a:tcPr/>
                </a:tc>
                <a:tc>
                  <a:txBody>
                    <a:bodyPr/>
                    <a:lstStyle/>
                    <a:p>
                      <a:r>
                        <a:rPr lang="en-EG" dirty="0"/>
                        <a:t>222</a:t>
                      </a:r>
                    </a:p>
                  </a:txBody>
                  <a:tcPr/>
                </a:tc>
                <a:tc>
                  <a:txBody>
                    <a:bodyPr/>
                    <a:lstStyle/>
                    <a:p>
                      <a:r>
                        <a:rPr lang="en-EG" dirty="0"/>
                        <a:t>259</a:t>
                      </a:r>
                    </a:p>
                  </a:txBody>
                  <a:tcPr/>
                </a:tc>
                <a:tc>
                  <a:txBody>
                    <a:bodyPr/>
                    <a:lstStyle/>
                    <a:p>
                      <a:r>
                        <a:rPr lang="en-EG" dirty="0"/>
                        <a:t>296</a:t>
                      </a:r>
                    </a:p>
                  </a:txBody>
                  <a:tcPr/>
                </a:tc>
                <a:extLst>
                  <a:ext uri="{0D108BD9-81ED-4DB2-BD59-A6C34878D82A}">
                    <a16:rowId xmlns:a16="http://schemas.microsoft.com/office/drawing/2014/main" val="1351837321"/>
                  </a:ext>
                </a:extLst>
              </a:tr>
            </a:tbl>
          </a:graphicData>
        </a:graphic>
      </p:graphicFrame>
      <p:sp>
        <p:nvSpPr>
          <p:cNvPr id="12" name="TextBox 11">
            <a:extLst>
              <a:ext uri="{FF2B5EF4-FFF2-40B4-BE49-F238E27FC236}">
                <a16:creationId xmlns:a16="http://schemas.microsoft.com/office/drawing/2014/main" id="{52F5E8E8-40E9-7B46-A564-47F8B237858C}"/>
              </a:ext>
            </a:extLst>
          </p:cNvPr>
          <p:cNvSpPr txBox="1"/>
          <p:nvPr/>
        </p:nvSpPr>
        <p:spPr>
          <a:xfrm>
            <a:off x="4318001" y="3855916"/>
            <a:ext cx="1378857" cy="923330"/>
          </a:xfrm>
          <a:prstGeom prst="rect">
            <a:avLst/>
          </a:prstGeom>
          <a:noFill/>
        </p:spPr>
        <p:txBody>
          <a:bodyPr wrap="square" rtlCol="0">
            <a:spAutoFit/>
          </a:bodyPr>
          <a:lstStyle/>
          <a:p>
            <a:r>
              <a:rPr lang="en-EG" dirty="0"/>
              <a:t>Fully-Connected</a:t>
            </a:r>
          </a:p>
          <a:p>
            <a:r>
              <a:rPr lang="en-EG" dirty="0"/>
              <a:t>Layer</a:t>
            </a:r>
          </a:p>
        </p:txBody>
      </p:sp>
      <p:sp>
        <p:nvSpPr>
          <p:cNvPr id="13" name="Right Arrow 12">
            <a:extLst>
              <a:ext uri="{FF2B5EF4-FFF2-40B4-BE49-F238E27FC236}">
                <a16:creationId xmlns:a16="http://schemas.microsoft.com/office/drawing/2014/main" id="{4EF1FC15-B4E5-8146-9988-3648A5139581}"/>
              </a:ext>
            </a:extLst>
          </p:cNvPr>
          <p:cNvSpPr/>
          <p:nvPr/>
        </p:nvSpPr>
        <p:spPr>
          <a:xfrm>
            <a:off x="5537365" y="4057768"/>
            <a:ext cx="558635" cy="40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4" name="Table 4">
            <a:extLst>
              <a:ext uri="{FF2B5EF4-FFF2-40B4-BE49-F238E27FC236}">
                <a16:creationId xmlns:a16="http://schemas.microsoft.com/office/drawing/2014/main" id="{16713CEB-DD85-6E4D-84FD-0DF4359CA5B3}"/>
              </a:ext>
            </a:extLst>
          </p:cNvPr>
          <p:cNvGraphicFramePr>
            <a:graphicFrameLocks/>
          </p:cNvGraphicFramePr>
          <p:nvPr/>
        </p:nvGraphicFramePr>
        <p:xfrm>
          <a:off x="408957" y="6005098"/>
          <a:ext cx="9347200" cy="73660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591716590"/>
                    </a:ext>
                  </a:extLst>
                </a:gridCol>
                <a:gridCol w="1168400">
                  <a:extLst>
                    <a:ext uri="{9D8B030D-6E8A-4147-A177-3AD203B41FA5}">
                      <a16:colId xmlns:a16="http://schemas.microsoft.com/office/drawing/2014/main" val="4022151141"/>
                    </a:ext>
                  </a:extLst>
                </a:gridCol>
                <a:gridCol w="1168400">
                  <a:extLst>
                    <a:ext uri="{9D8B030D-6E8A-4147-A177-3AD203B41FA5}">
                      <a16:colId xmlns:a16="http://schemas.microsoft.com/office/drawing/2014/main" val="3738064207"/>
                    </a:ext>
                  </a:extLst>
                </a:gridCol>
                <a:gridCol w="1168400">
                  <a:extLst>
                    <a:ext uri="{9D8B030D-6E8A-4147-A177-3AD203B41FA5}">
                      <a16:colId xmlns:a16="http://schemas.microsoft.com/office/drawing/2014/main" val="38995617"/>
                    </a:ext>
                  </a:extLst>
                </a:gridCol>
                <a:gridCol w="1168400">
                  <a:extLst>
                    <a:ext uri="{9D8B030D-6E8A-4147-A177-3AD203B41FA5}">
                      <a16:colId xmlns:a16="http://schemas.microsoft.com/office/drawing/2014/main" val="2831874964"/>
                    </a:ext>
                  </a:extLst>
                </a:gridCol>
                <a:gridCol w="1168400">
                  <a:extLst>
                    <a:ext uri="{9D8B030D-6E8A-4147-A177-3AD203B41FA5}">
                      <a16:colId xmlns:a16="http://schemas.microsoft.com/office/drawing/2014/main" val="564985293"/>
                    </a:ext>
                  </a:extLst>
                </a:gridCol>
                <a:gridCol w="1168400">
                  <a:extLst>
                    <a:ext uri="{9D8B030D-6E8A-4147-A177-3AD203B41FA5}">
                      <a16:colId xmlns:a16="http://schemas.microsoft.com/office/drawing/2014/main" val="2179935604"/>
                    </a:ext>
                  </a:extLst>
                </a:gridCol>
                <a:gridCol w="1168400">
                  <a:extLst>
                    <a:ext uri="{9D8B030D-6E8A-4147-A177-3AD203B41FA5}">
                      <a16:colId xmlns:a16="http://schemas.microsoft.com/office/drawing/2014/main" val="1926679320"/>
                    </a:ext>
                  </a:extLst>
                </a:gridCol>
              </a:tblGrid>
              <a:tr h="0">
                <a:tc gridSpan="8">
                  <a:txBody>
                    <a:bodyPr/>
                    <a:lstStyle/>
                    <a:p>
                      <a:pPr algn="ctr"/>
                      <a:r>
                        <a:rPr lang="en-EG" dirty="0"/>
                        <a:t>Bias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r>
                        <a:rPr lang="en-EG" dirty="0"/>
                        <a:t>1</a:t>
                      </a:r>
                    </a:p>
                  </a:txBody>
                  <a:tcPr/>
                </a:tc>
                <a:tc>
                  <a:txBody>
                    <a:bodyPr/>
                    <a:lstStyle/>
                    <a:p>
                      <a:r>
                        <a:rPr lang="en-EG" dirty="0"/>
                        <a:t>2</a:t>
                      </a:r>
                    </a:p>
                  </a:txBody>
                  <a:tcPr/>
                </a:tc>
                <a:tc>
                  <a:txBody>
                    <a:bodyPr/>
                    <a:lstStyle/>
                    <a:p>
                      <a:r>
                        <a:rPr lang="en-EG" dirty="0"/>
                        <a:t>3</a:t>
                      </a:r>
                    </a:p>
                  </a:txBody>
                  <a:tcPr/>
                </a:tc>
                <a:tc>
                  <a:txBody>
                    <a:bodyPr/>
                    <a:lstStyle/>
                    <a:p>
                      <a:r>
                        <a:rPr lang="en-EG" dirty="0"/>
                        <a:t>4</a:t>
                      </a:r>
                    </a:p>
                  </a:txBody>
                  <a:tcPr/>
                </a:tc>
                <a:tc>
                  <a:txBody>
                    <a:bodyPr/>
                    <a:lstStyle/>
                    <a:p>
                      <a:r>
                        <a:rPr lang="en-EG" dirty="0"/>
                        <a:t>5</a:t>
                      </a:r>
                    </a:p>
                  </a:txBody>
                  <a:tcPr/>
                </a:tc>
                <a:tc>
                  <a:txBody>
                    <a:bodyPr/>
                    <a:lstStyle/>
                    <a:p>
                      <a:r>
                        <a:rPr lang="en-EG" dirty="0"/>
                        <a:t>6</a:t>
                      </a:r>
                    </a:p>
                  </a:txBody>
                  <a:tcPr/>
                </a:tc>
                <a:tc>
                  <a:txBody>
                    <a:bodyPr/>
                    <a:lstStyle/>
                    <a:p>
                      <a:r>
                        <a:rPr lang="en-EG" dirty="0"/>
                        <a:t>7</a:t>
                      </a:r>
                    </a:p>
                  </a:txBody>
                  <a:tcPr/>
                </a:tc>
                <a:tc>
                  <a:txBody>
                    <a:bodyPr/>
                    <a:lstStyle/>
                    <a:p>
                      <a:r>
                        <a:rPr lang="en-EG" dirty="0"/>
                        <a:t>8</a:t>
                      </a:r>
                    </a:p>
                  </a:txBody>
                  <a:tcPr/>
                </a:tc>
                <a:extLst>
                  <a:ext uri="{0D108BD9-81ED-4DB2-BD59-A6C34878D82A}">
                    <a16:rowId xmlns:a16="http://schemas.microsoft.com/office/drawing/2014/main" val="1545770806"/>
                  </a:ext>
                </a:extLst>
              </a:tr>
            </a:tbl>
          </a:graphicData>
        </a:graphic>
      </p:graphicFrame>
      <p:sp>
        <p:nvSpPr>
          <p:cNvPr id="6" name="Up Arrow 5">
            <a:extLst>
              <a:ext uri="{FF2B5EF4-FFF2-40B4-BE49-F238E27FC236}">
                <a16:creationId xmlns:a16="http://schemas.microsoft.com/office/drawing/2014/main" id="{CBF170AB-3C7D-F740-A4B1-AEC42C190108}"/>
              </a:ext>
            </a:extLst>
          </p:cNvPr>
          <p:cNvSpPr/>
          <p:nvPr/>
        </p:nvSpPr>
        <p:spPr>
          <a:xfrm>
            <a:off x="4511057" y="5005501"/>
            <a:ext cx="571500" cy="8891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30297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graphicFrame>
        <p:nvGraphicFramePr>
          <p:cNvPr id="5" name="Content Placeholder 4">
            <a:extLst>
              <a:ext uri="{FF2B5EF4-FFF2-40B4-BE49-F238E27FC236}">
                <a16:creationId xmlns:a16="http://schemas.microsoft.com/office/drawing/2014/main" id="{109A5F2F-F973-C748-B50B-192DC8D4CC31}"/>
              </a:ext>
            </a:extLst>
          </p:cNvPr>
          <p:cNvGraphicFramePr>
            <a:graphicFrameLocks noGrp="1"/>
          </p:cNvGraphicFramePr>
          <p:nvPr>
            <p:ph idx="1"/>
            <p:extLst>
              <p:ext uri="{D42A27DB-BD31-4B8C-83A1-F6EECF244321}">
                <p14:modId xmlns:p14="http://schemas.microsoft.com/office/powerpoint/2010/main" val="2261539611"/>
              </p:ext>
            </p:extLst>
          </p:nvPr>
        </p:nvGraphicFramePr>
        <p:xfrm>
          <a:off x="768927" y="2202873"/>
          <a:ext cx="7821735" cy="2895460"/>
        </p:xfrm>
        <a:graphic>
          <a:graphicData uri="http://schemas.openxmlformats.org/drawingml/2006/table">
            <a:tbl>
              <a:tblPr firstRow="1" firstCol="1" bandRow="1">
                <a:tableStyleId>{5C22544A-7EE6-4342-B048-85BDC9FD1C3A}</a:tableStyleId>
              </a:tblPr>
              <a:tblGrid>
                <a:gridCol w="2140601">
                  <a:extLst>
                    <a:ext uri="{9D8B030D-6E8A-4147-A177-3AD203B41FA5}">
                      <a16:colId xmlns:a16="http://schemas.microsoft.com/office/drawing/2014/main" val="2662865873"/>
                    </a:ext>
                  </a:extLst>
                </a:gridCol>
                <a:gridCol w="1419885">
                  <a:extLst>
                    <a:ext uri="{9D8B030D-6E8A-4147-A177-3AD203B41FA5}">
                      <a16:colId xmlns:a16="http://schemas.microsoft.com/office/drawing/2014/main" val="1248077133"/>
                    </a:ext>
                  </a:extLst>
                </a:gridCol>
                <a:gridCol w="1419885">
                  <a:extLst>
                    <a:ext uri="{9D8B030D-6E8A-4147-A177-3AD203B41FA5}">
                      <a16:colId xmlns:a16="http://schemas.microsoft.com/office/drawing/2014/main" val="3016194620"/>
                    </a:ext>
                  </a:extLst>
                </a:gridCol>
                <a:gridCol w="1420682">
                  <a:extLst>
                    <a:ext uri="{9D8B030D-6E8A-4147-A177-3AD203B41FA5}">
                      <a16:colId xmlns:a16="http://schemas.microsoft.com/office/drawing/2014/main" val="1388096487"/>
                    </a:ext>
                  </a:extLst>
                </a:gridCol>
                <a:gridCol w="1420682">
                  <a:extLst>
                    <a:ext uri="{9D8B030D-6E8A-4147-A177-3AD203B41FA5}">
                      <a16:colId xmlns:a16="http://schemas.microsoft.com/office/drawing/2014/main" val="2451231600"/>
                    </a:ext>
                  </a:extLst>
                </a:gridCol>
              </a:tblGrid>
              <a:tr h="287542">
                <a:tc rowSpan="2">
                  <a:txBody>
                    <a:bodyPr/>
                    <a:lstStyle/>
                    <a:p>
                      <a:pP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algn="ctr">
                        <a:lnSpc>
                          <a:spcPct val="107000"/>
                        </a:lnSpc>
                        <a:spcAft>
                          <a:spcPts val="800"/>
                        </a:spcAft>
                      </a:pPr>
                      <a:r>
                        <a:rPr lang="en-US" sz="1100">
                          <a:effectLst/>
                        </a:rPr>
                        <a:t>Latency(cycles)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EG"/>
                    </a:p>
                  </a:txBody>
                  <a:tcPr/>
                </a:tc>
                <a:tc gridSpan="2">
                  <a:txBody>
                    <a:bodyPr/>
                    <a:lstStyle/>
                    <a:p>
                      <a:pPr algn="ctr">
                        <a:lnSpc>
                          <a:spcPct val="107000"/>
                        </a:lnSpc>
                        <a:spcAft>
                          <a:spcPts val="800"/>
                        </a:spcAft>
                      </a:pPr>
                      <a:r>
                        <a:rPr lang="en-US" sz="1100">
                          <a:effectLst/>
                        </a:rPr>
                        <a:t>Latency(absolute)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EG"/>
                    </a:p>
                  </a:txBody>
                  <a:tcPr/>
                </a:tc>
                <a:extLst>
                  <a:ext uri="{0D108BD9-81ED-4DB2-BD59-A6C34878D82A}">
                    <a16:rowId xmlns:a16="http://schemas.microsoft.com/office/drawing/2014/main" val="1793021673"/>
                  </a:ext>
                </a:extLst>
              </a:tr>
              <a:tr h="287542">
                <a:tc vMerge="1">
                  <a:txBody>
                    <a:bodyPr/>
                    <a:lstStyle/>
                    <a:p>
                      <a:endParaRPr lang="en-EG"/>
                    </a:p>
                  </a:txBody>
                  <a:tcPr/>
                </a:tc>
                <a:tc>
                  <a:txBody>
                    <a:bodyPr/>
                    <a:lstStyle/>
                    <a:p>
                      <a:pP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max</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8881208"/>
                  </a:ext>
                </a:extLst>
              </a:tr>
              <a:tr h="580094">
                <a:tc>
                  <a:txBody>
                    <a:bodyPr/>
                    <a:lstStyle/>
                    <a:p>
                      <a:pP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8033027"/>
                  </a:ext>
                </a:extLst>
              </a:tr>
              <a:tr h="580094">
                <a:tc>
                  <a:txBody>
                    <a:bodyPr/>
                    <a:lstStyle/>
                    <a:p>
                      <a:pPr>
                        <a:lnSpc>
                          <a:spcPct val="107000"/>
                        </a:lnSpc>
                        <a:spcAft>
                          <a:spcPts val="800"/>
                        </a:spcAft>
                      </a:pPr>
                      <a:r>
                        <a:rPr lang="en-US" sz="1100">
                          <a:effectLst/>
                        </a:rPr>
                        <a:t>padding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31185567"/>
                  </a:ext>
                </a:extLst>
              </a:tr>
              <a:tr h="580094">
                <a:tc>
                  <a:txBody>
                    <a:bodyPr/>
                    <a:lstStyle/>
                    <a:p>
                      <a:pP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76274232"/>
                  </a:ext>
                </a:extLst>
              </a:tr>
              <a:tr h="580094">
                <a:tc>
                  <a:txBody>
                    <a:bodyPr/>
                    <a:lstStyle/>
                    <a:p>
                      <a:pPr>
                        <a:lnSpc>
                          <a:spcPct val="107000"/>
                        </a:lnSpc>
                        <a:spcAft>
                          <a:spcPts val="800"/>
                        </a:spcAft>
                      </a:pPr>
                      <a:r>
                        <a:rPr lang="en-US" sz="1100">
                          <a:effectLst/>
                        </a:rPr>
                        <a:t>ReLU</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11293443"/>
                  </a:ext>
                </a:extLst>
              </a:tr>
            </a:tbl>
          </a:graphicData>
        </a:graphic>
      </p:graphicFrame>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101</a:t>
            </a:fld>
            <a:endParaRPr lang="en-US" dirty="0"/>
          </a:p>
        </p:txBody>
      </p:sp>
    </p:spTree>
    <p:extLst>
      <p:ext uri="{BB962C8B-B14F-4D97-AF65-F5344CB8AC3E}">
        <p14:creationId xmlns:p14="http://schemas.microsoft.com/office/powerpoint/2010/main" val="5223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01BD001-730A-BC41-9939-3F28A5EC1FC0}"/>
              </a:ext>
            </a:extLst>
          </p:cNvPr>
          <p:cNvGraphicFramePr>
            <a:graphicFrameLocks noGrp="1"/>
          </p:cNvGraphicFramePr>
          <p:nvPr>
            <p:ph idx="1"/>
            <p:extLst>
              <p:ext uri="{D42A27DB-BD31-4B8C-83A1-F6EECF244321}">
                <p14:modId xmlns:p14="http://schemas.microsoft.com/office/powerpoint/2010/main" val="1121300833"/>
              </p:ext>
            </p:extLst>
          </p:nvPr>
        </p:nvGraphicFramePr>
        <p:xfrm>
          <a:off x="384464" y="779319"/>
          <a:ext cx="8416636" cy="5262044"/>
        </p:xfrm>
        <a:graphic>
          <a:graphicData uri="http://schemas.openxmlformats.org/drawingml/2006/table">
            <a:tbl>
              <a:tblPr firstRow="1" firstCol="1" bandRow="1">
                <a:tableStyleId>{5C22544A-7EE6-4342-B048-85BDC9FD1C3A}</a:tableStyleId>
              </a:tblPr>
              <a:tblGrid>
                <a:gridCol w="1161237">
                  <a:extLst>
                    <a:ext uri="{9D8B030D-6E8A-4147-A177-3AD203B41FA5}">
                      <a16:colId xmlns:a16="http://schemas.microsoft.com/office/drawing/2014/main" val="2848944687"/>
                    </a:ext>
                  </a:extLst>
                </a:gridCol>
                <a:gridCol w="711988">
                  <a:extLst>
                    <a:ext uri="{9D8B030D-6E8A-4147-A177-3AD203B41FA5}">
                      <a16:colId xmlns:a16="http://schemas.microsoft.com/office/drawing/2014/main" val="640334760"/>
                    </a:ext>
                  </a:extLst>
                </a:gridCol>
                <a:gridCol w="712798">
                  <a:extLst>
                    <a:ext uri="{9D8B030D-6E8A-4147-A177-3AD203B41FA5}">
                      <a16:colId xmlns:a16="http://schemas.microsoft.com/office/drawing/2014/main" val="1470301000"/>
                    </a:ext>
                  </a:extLst>
                </a:gridCol>
                <a:gridCol w="712798">
                  <a:extLst>
                    <a:ext uri="{9D8B030D-6E8A-4147-A177-3AD203B41FA5}">
                      <a16:colId xmlns:a16="http://schemas.microsoft.com/office/drawing/2014/main" val="3362518605"/>
                    </a:ext>
                  </a:extLst>
                </a:gridCol>
                <a:gridCol w="715231">
                  <a:extLst>
                    <a:ext uri="{9D8B030D-6E8A-4147-A177-3AD203B41FA5}">
                      <a16:colId xmlns:a16="http://schemas.microsoft.com/office/drawing/2014/main" val="376933485"/>
                    </a:ext>
                  </a:extLst>
                </a:gridCol>
                <a:gridCol w="715231">
                  <a:extLst>
                    <a:ext uri="{9D8B030D-6E8A-4147-A177-3AD203B41FA5}">
                      <a16:colId xmlns:a16="http://schemas.microsoft.com/office/drawing/2014/main" val="3291470671"/>
                    </a:ext>
                  </a:extLst>
                </a:gridCol>
                <a:gridCol w="712798">
                  <a:extLst>
                    <a:ext uri="{9D8B030D-6E8A-4147-A177-3AD203B41FA5}">
                      <a16:colId xmlns:a16="http://schemas.microsoft.com/office/drawing/2014/main" val="1238357259"/>
                    </a:ext>
                  </a:extLst>
                </a:gridCol>
                <a:gridCol w="712798">
                  <a:extLst>
                    <a:ext uri="{9D8B030D-6E8A-4147-A177-3AD203B41FA5}">
                      <a16:colId xmlns:a16="http://schemas.microsoft.com/office/drawing/2014/main" val="4204296373"/>
                    </a:ext>
                  </a:extLst>
                </a:gridCol>
                <a:gridCol w="712798">
                  <a:extLst>
                    <a:ext uri="{9D8B030D-6E8A-4147-A177-3AD203B41FA5}">
                      <a16:colId xmlns:a16="http://schemas.microsoft.com/office/drawing/2014/main" val="1720942158"/>
                    </a:ext>
                  </a:extLst>
                </a:gridCol>
                <a:gridCol w="713609">
                  <a:extLst>
                    <a:ext uri="{9D8B030D-6E8A-4147-A177-3AD203B41FA5}">
                      <a16:colId xmlns:a16="http://schemas.microsoft.com/office/drawing/2014/main" val="232370856"/>
                    </a:ext>
                  </a:extLst>
                </a:gridCol>
                <a:gridCol w="713609">
                  <a:extLst>
                    <a:ext uri="{9D8B030D-6E8A-4147-A177-3AD203B41FA5}">
                      <a16:colId xmlns:a16="http://schemas.microsoft.com/office/drawing/2014/main" val="931480052"/>
                    </a:ext>
                  </a:extLst>
                </a:gridCol>
                <a:gridCol w="121741">
                  <a:extLst>
                    <a:ext uri="{9D8B030D-6E8A-4147-A177-3AD203B41FA5}">
                      <a16:colId xmlns:a16="http://schemas.microsoft.com/office/drawing/2014/main" val="1913029158"/>
                    </a:ext>
                  </a:extLst>
                </a:gridCol>
              </a:tblGrid>
              <a:tr h="281063">
                <a:tc rowSpan="2">
                  <a:txBody>
                    <a:bodyPr/>
                    <a:lstStyle/>
                    <a:p>
                      <a:pP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5">
                  <a:txBody>
                    <a:bodyPr/>
                    <a:lstStyle/>
                    <a:p>
                      <a:pPr algn="ctr">
                        <a:lnSpc>
                          <a:spcPct val="107000"/>
                        </a:lnSpc>
                        <a:spcAft>
                          <a:spcPts val="800"/>
                        </a:spcAft>
                      </a:pPr>
                      <a:r>
                        <a:rPr lang="en-US" sz="1100">
                          <a:effectLst/>
                        </a:rPr>
                        <a:t>Total</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gridSpan="6">
                  <a:txBody>
                    <a:bodyPr/>
                    <a:lstStyle/>
                    <a:p>
                      <a:pPr algn="ctr">
                        <a:lnSpc>
                          <a:spcPct val="107000"/>
                        </a:lnSpc>
                        <a:spcAft>
                          <a:spcPts val="800"/>
                        </a:spcAft>
                      </a:pPr>
                      <a:r>
                        <a:rPr lang="en-US" sz="1100">
                          <a:effectLst/>
                        </a:rPr>
                        <a:t>Utilization(%)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extLst>
                  <a:ext uri="{0D108BD9-81ED-4DB2-BD59-A6C34878D82A}">
                    <a16:rowId xmlns:a16="http://schemas.microsoft.com/office/drawing/2014/main" val="818409345"/>
                  </a:ext>
                </a:extLst>
              </a:tr>
              <a:tr h="577001">
                <a:tc vMerge="1">
                  <a:txBody>
                    <a:bodyPr/>
                    <a:lstStyle/>
                    <a:p>
                      <a:endParaRPr lang="en-EG"/>
                    </a:p>
                  </a:txBody>
                  <a:tcPr/>
                </a:tc>
                <a:tc>
                  <a:txBody>
                    <a:bodyPr/>
                    <a:lstStyle/>
                    <a:p>
                      <a:pP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259933117"/>
                  </a:ext>
                </a:extLst>
              </a:tr>
              <a:tr h="577001">
                <a:tc>
                  <a:txBody>
                    <a:bodyPr/>
                    <a:lstStyle/>
                    <a:p>
                      <a:pP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476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757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75390933"/>
                  </a:ext>
                </a:extLst>
              </a:tr>
              <a:tr h="744612">
                <a:tc>
                  <a:txBody>
                    <a:bodyPr/>
                    <a:lstStyle/>
                    <a:p>
                      <a:pPr>
                        <a:lnSpc>
                          <a:spcPct val="107000"/>
                        </a:lnSpc>
                        <a:spcAft>
                          <a:spcPts val="800"/>
                        </a:spcAft>
                      </a:pPr>
                      <a:r>
                        <a:rPr lang="en-US" sz="1100">
                          <a:effectLst/>
                        </a:rPr>
                        <a:t>Padding</a:t>
                      </a:r>
                      <a:endParaRPr lang="en-EG" sz="1100">
                        <a:effectLst/>
                      </a:endParaRPr>
                    </a:p>
                    <a:p>
                      <a:pP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59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277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05484700"/>
                  </a:ext>
                </a:extLst>
              </a:tr>
              <a:tr h="577001">
                <a:tc>
                  <a:txBody>
                    <a:bodyPr/>
                    <a:lstStyle/>
                    <a:p>
                      <a:pP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471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1541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49068783"/>
                  </a:ext>
                </a:extLst>
              </a:tr>
              <a:tr h="744612">
                <a:tc>
                  <a:txBody>
                    <a:bodyPr/>
                    <a:lstStyle/>
                    <a:p>
                      <a:pPr>
                        <a:lnSpc>
                          <a:spcPct val="107000"/>
                        </a:lnSpc>
                        <a:spcAft>
                          <a:spcPts val="800"/>
                        </a:spcAft>
                      </a:pPr>
                      <a:r>
                        <a:rPr lang="en-US" sz="1100">
                          <a:effectLst/>
                        </a:rPr>
                        <a:t>ReLU</a:t>
                      </a:r>
                      <a:endParaRPr lang="en-EG" sz="1100">
                        <a:effectLst/>
                      </a:endParaRPr>
                    </a:p>
                    <a:p>
                      <a:pP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49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0775901"/>
                  </a:ext>
                </a:extLst>
              </a:tr>
              <a:tr h="1760754">
                <a:tc>
                  <a:txBody>
                    <a:bodyPr/>
                    <a:lstStyle/>
                    <a:p>
                      <a:pPr>
                        <a:lnSpc>
                          <a:spcPct val="107000"/>
                        </a:lnSpc>
                        <a:spcAft>
                          <a:spcPts val="800"/>
                        </a:spcAft>
                      </a:pPr>
                      <a:r>
                        <a:rPr lang="en-US" sz="1100">
                          <a:effectLst/>
                        </a:rPr>
                        <a:t>Integration of padding&amp; convolution&amp; 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944</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2186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EG" sz="1100" dirty="0">
                          <a:effectLst/>
                        </a:rPr>
                        <a:t> </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676870441"/>
                  </a:ext>
                </a:extLst>
              </a:tr>
            </a:tbl>
          </a:graphicData>
        </a:graphic>
      </p:graphicFrame>
      <p:sp>
        <p:nvSpPr>
          <p:cNvPr id="4" name="Slide Number Placeholder 3">
            <a:extLst>
              <a:ext uri="{FF2B5EF4-FFF2-40B4-BE49-F238E27FC236}">
                <a16:creationId xmlns:a16="http://schemas.microsoft.com/office/drawing/2014/main" id="{532C6C4E-57A3-B24F-B1DA-DCA8D605D70D}"/>
              </a:ext>
            </a:extLst>
          </p:cNvPr>
          <p:cNvSpPr>
            <a:spLocks noGrp="1"/>
          </p:cNvSpPr>
          <p:nvPr>
            <p:ph type="sldNum" sz="quarter" idx="12"/>
          </p:nvPr>
        </p:nvSpPr>
        <p:spPr/>
        <p:txBody>
          <a:bodyPr/>
          <a:lstStyle/>
          <a:p>
            <a:fld id="{3A98EE3D-8CD1-4C3F-BD1C-C98C9596463C}" type="slidenum">
              <a:rPr lang="en-US" smtClean="0"/>
              <a:pPr/>
              <a:t>102</a:t>
            </a:fld>
            <a:endParaRPr lang="en-US" dirty="0"/>
          </a:p>
        </p:txBody>
      </p:sp>
    </p:spTree>
    <p:extLst>
      <p:ext uri="{BB962C8B-B14F-4D97-AF65-F5344CB8AC3E}">
        <p14:creationId xmlns:p14="http://schemas.microsoft.com/office/powerpoint/2010/main" val="58288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441871" y="2478771"/>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30249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9BAE-90D0-46ED-9D3E-13856D6E39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 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4647BF5-2455-401C-BBA3-57FBCE021FD5}"/>
              </a:ext>
            </a:extLst>
          </p:cNvPr>
          <p:cNvSpPr>
            <a:spLocks noGrp="1"/>
          </p:cNvSpPr>
          <p:nvPr>
            <p:ph idx="1"/>
          </p:nvPr>
        </p:nvSpPr>
        <p:spPr/>
        <p:txBody>
          <a:bodyPr/>
          <a:lstStyle/>
          <a:p>
            <a:r>
              <a:rPr lang="en-US" dirty="0"/>
              <a:t>Run Co-Simulation between the hardware and software part </a:t>
            </a:r>
          </a:p>
          <a:p>
            <a:r>
              <a:rPr lang="en-US" dirty="0"/>
              <a:t>Download the code on FPGA </a:t>
            </a:r>
          </a:p>
          <a:p>
            <a:r>
              <a:rPr lang="en-US" dirty="0"/>
              <a:t>Construct the whole Faster-RCNN in hardware</a:t>
            </a:r>
            <a:endParaRPr lang="en-GB" dirty="0"/>
          </a:p>
        </p:txBody>
      </p:sp>
      <p:sp>
        <p:nvSpPr>
          <p:cNvPr id="4" name="Slide Number Placeholder 3">
            <a:extLst>
              <a:ext uri="{FF2B5EF4-FFF2-40B4-BE49-F238E27FC236}">
                <a16:creationId xmlns:a16="http://schemas.microsoft.com/office/drawing/2014/main" id="{849A3163-08E5-4082-82F5-884EC5C223E3}"/>
              </a:ext>
            </a:extLst>
          </p:cNvPr>
          <p:cNvSpPr>
            <a:spLocks noGrp="1"/>
          </p:cNvSpPr>
          <p:nvPr>
            <p:ph type="sldNum" sz="quarter" idx="12"/>
          </p:nvPr>
        </p:nvSpPr>
        <p:spPr/>
        <p:txBody>
          <a:bodyPr/>
          <a:lstStyle/>
          <a:p>
            <a:fld id="{3A98EE3D-8CD1-4C3F-BD1C-C98C9596463C}" type="slidenum">
              <a:rPr lang="en-US" smtClean="0"/>
              <a:pPr/>
              <a:t>104</a:t>
            </a:fld>
            <a:endParaRPr lang="en-US" dirty="0"/>
          </a:p>
        </p:txBody>
      </p:sp>
    </p:spTree>
    <p:extLst>
      <p:ext uri="{BB962C8B-B14F-4D97-AF65-F5344CB8AC3E}">
        <p14:creationId xmlns:p14="http://schemas.microsoft.com/office/powerpoint/2010/main" val="7337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Thank </a:t>
            </a:r>
            <a:r>
              <a:rPr lang="en-US" sz="6000" dirty="0">
                <a:solidFill>
                  <a:srgbClr val="90C226">
                    <a:lumMod val="60000"/>
                    <a:lumOff val="40000"/>
                  </a:srgbClr>
                </a:solidFill>
                <a:latin typeface="Trebuchet MS" panose="020B0603020202020204"/>
              </a:rPr>
              <a:t>You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3896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39159" y="229365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Related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542783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451513"/>
            <a:ext cx="8596668" cy="5589849"/>
          </a:xfrm>
        </p:spPr>
        <p:txBody>
          <a:bodyPr>
            <a:normAutofit/>
          </a:bodyPr>
          <a:lstStyle/>
          <a:p>
            <a:r>
              <a:rPr lang="en-EG" b="1" dirty="0"/>
              <a:t>Going deeper with embedded fpga platform for convolutional neural network </a:t>
            </a:r>
          </a:p>
          <a:p>
            <a:r>
              <a:rPr lang="en-EG" dirty="0"/>
              <a:t>In this paper, They go deeper with the embedded FPGA platform on accelerating CNNs and proposing a CNN accelerator design on embedded FPGA for Image-Net large-scale image classification using VGG-16 model</a:t>
            </a:r>
          </a:p>
          <a:p>
            <a:r>
              <a:rPr lang="en-EG" b="1" dirty="0"/>
              <a:t>TensorFlow-object-detection-faster-rcnn // Shaoqing Ren, PY-faster-rcnn </a:t>
            </a:r>
            <a:r>
              <a:rPr lang="ar-SA" dirty="0"/>
              <a:t>)</a:t>
            </a:r>
            <a:r>
              <a:rPr lang="en-EG" dirty="0"/>
              <a:t>201</a:t>
            </a:r>
            <a:r>
              <a:rPr lang="ar-SA" dirty="0"/>
              <a:t>5</a:t>
            </a:r>
            <a:r>
              <a:rPr lang="en-EG" dirty="0"/>
              <a:t> </a:t>
            </a:r>
          </a:p>
          <a:p>
            <a:r>
              <a:rPr lang="en-EG" dirty="0"/>
              <a:t>We got </a:t>
            </a:r>
            <a:r>
              <a:rPr lang="en-US" dirty="0"/>
              <a:t>the software code using TensorFlow for the faster </a:t>
            </a:r>
            <a:r>
              <a:rPr lang="en-US" dirty="0" err="1"/>
              <a:t>rcnn</a:t>
            </a:r>
            <a:r>
              <a:rPr lang="en-US" dirty="0"/>
              <a:t> architecture</a:t>
            </a:r>
          </a:p>
          <a:p>
            <a:r>
              <a:rPr lang="en-EG" b="1" dirty="0"/>
              <a:t>Edge boxes: Locating object ´ proposals from edges </a:t>
            </a:r>
          </a:p>
          <a:p>
            <a:r>
              <a:rPr lang="en-EG" dirty="0"/>
              <a:t>The use of object proposals is an effective recent approach for increasing the computational efficiency of object detection. We figured out the method for generating object bounding box proposals using edges </a:t>
            </a:r>
          </a:p>
          <a:p>
            <a:pPr marL="0" indent="0">
              <a:buNone/>
            </a:pPr>
            <a:endParaRPr lang="en-US" dirty="0"/>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79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0CA42-19CC-5642-9381-95178F6B0336}"/>
              </a:ext>
            </a:extLst>
          </p:cNvPr>
          <p:cNvSpPr>
            <a:spLocks noGrp="1"/>
          </p:cNvSpPr>
          <p:nvPr>
            <p:ph idx="1"/>
          </p:nvPr>
        </p:nvSpPr>
        <p:spPr>
          <a:xfrm>
            <a:off x="677334" y="451513"/>
            <a:ext cx="8596668" cy="5589849"/>
          </a:xfrm>
        </p:spPr>
        <p:txBody>
          <a:bodyPr>
            <a:normAutofit/>
          </a:bodyPr>
          <a:lstStyle/>
          <a:p>
            <a:r>
              <a:rPr lang="en-EG" b="1" dirty="0"/>
              <a:t>A Platform based on HLS to Implement a Generic CNN on an FPG</a:t>
            </a:r>
            <a:r>
              <a:rPr lang="en-EG" dirty="0"/>
              <a:t>A, </a:t>
            </a:r>
          </a:p>
          <a:p>
            <a:r>
              <a:rPr lang="en-EG" dirty="0"/>
              <a:t>In this paper ,it elaborates the advances of Field Programmable Gate Arrays tools allowing designs based on High-Level Synthesis, allowing a faster and an easier implementation on hardware of solutions for complex problems.This platform, developed in C language and synthetized through High-Level Synthesis, is prepared to configure a floating-point convolution neural network as a “lego” </a:t>
            </a:r>
          </a:p>
          <a:p>
            <a:endParaRPr lang="en-EG" dirty="0"/>
          </a:p>
          <a:p>
            <a:r>
              <a:rPr lang="en-EG" b="1" dirty="0"/>
              <a:t>Very Deep Convolutional Networks for Large-Scale Image </a:t>
            </a:r>
          </a:p>
          <a:p>
            <a:r>
              <a:rPr lang="en-US" dirty="0"/>
              <a:t>In this paper we investigate the effect of the convolutional network depth on its accuracy in the large-scale image recognition setting </a:t>
            </a:r>
            <a:endParaRPr lang="en-EG" b="1" dirty="0"/>
          </a:p>
          <a:p>
            <a:r>
              <a:rPr lang="en-EG" b="1" dirty="0">
                <a:hlinkClick r:id="rId2">
                  <a:extLst>
                    <a:ext uri="{A12FA001-AC4F-418D-AE19-62706E023703}">
                      <ahyp:hlinkClr xmlns:ahyp="http://schemas.microsoft.com/office/drawing/2018/hyperlinkcolor" val="tx"/>
                    </a:ext>
                  </a:extLst>
                </a:hlinkClick>
              </a:rPr>
              <a:t>https://github.com/1297rohit/VGG16-In-Keras</a:t>
            </a:r>
            <a:r>
              <a:rPr lang="en-EG" b="1" dirty="0"/>
              <a:t>. </a:t>
            </a:r>
            <a:r>
              <a:rPr lang="en-US" dirty="0"/>
              <a:t>Coding for the vgg16 layers in </a:t>
            </a:r>
            <a:r>
              <a:rPr lang="en-US" dirty="0" err="1"/>
              <a:t>keras</a:t>
            </a:r>
            <a:endParaRPr lang="en-EG" dirty="0"/>
          </a:p>
          <a:p>
            <a:endParaRPr lang="en-EG" dirty="0"/>
          </a:p>
        </p:txBody>
      </p:sp>
      <p:sp>
        <p:nvSpPr>
          <p:cNvPr id="4" name="Slide Number Placeholder 3">
            <a:extLst>
              <a:ext uri="{FF2B5EF4-FFF2-40B4-BE49-F238E27FC236}">
                <a16:creationId xmlns:a16="http://schemas.microsoft.com/office/drawing/2014/main" id="{40F5EEF3-4418-144B-BDEA-9537A406AE9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889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20FBF-A6F8-2B46-B1E6-7549DDCDD461}"/>
              </a:ext>
            </a:extLst>
          </p:cNvPr>
          <p:cNvSpPr>
            <a:spLocks noGrp="1"/>
          </p:cNvSpPr>
          <p:nvPr>
            <p:ph idx="1"/>
          </p:nvPr>
        </p:nvSpPr>
        <p:spPr>
          <a:xfrm>
            <a:off x="677334" y="451513"/>
            <a:ext cx="8596668" cy="5589849"/>
          </a:xfrm>
        </p:spPr>
        <p:txBody>
          <a:bodyPr>
            <a:normAutofit/>
          </a:bodyPr>
          <a:lstStyle/>
          <a:p>
            <a:r>
              <a:rPr lang="en-EG" b="1" dirty="0"/>
              <a:t>An FPGA-based accelerator implementation for deep convolutional neural networks </a:t>
            </a:r>
          </a:p>
          <a:p>
            <a:r>
              <a:rPr lang="en-EG" dirty="0"/>
              <a:t>In this paper, an optimized FPGA-based accelerator design has been proposed claiming best performance compared with existing implementations using the same Vivado HLS tool </a:t>
            </a:r>
          </a:p>
          <a:p>
            <a:r>
              <a:rPr lang="en-EG" b="1" dirty="0"/>
              <a:t>Implementation of deep neural networks on FPGA-CPU platform using Xilinx SDSOC </a:t>
            </a:r>
          </a:p>
          <a:p>
            <a:r>
              <a:rPr lang="en-EG" dirty="0"/>
              <a:t>In this paper, it introduces HW/SW partitioning which will enhance time design based on high level language(C or C++) in Vivado HLS (High Level Synthesis). It also fits for more large designs than using FPGA only and faster in design time. </a:t>
            </a:r>
          </a:p>
          <a:p>
            <a:endParaRPr lang="en-EG" b="1" dirty="0"/>
          </a:p>
          <a:p>
            <a:endParaRPr lang="en-EG" dirty="0"/>
          </a:p>
          <a:p>
            <a:r>
              <a:rPr lang="en-EG" dirty="0"/>
              <a:t>16</a:t>
            </a:r>
            <a:r>
              <a:rPr lang="en-EG" b="1" dirty="0"/>
              <a:t>-ImageNet Classification with Deep Convolutional Neural Networks </a:t>
            </a:r>
          </a:p>
          <a:p>
            <a:r>
              <a:rPr lang="en-EG" dirty="0"/>
              <a:t>In this paper, They trained a large, deep convolutional neural network to classify the 1.2 million high-resolution images in the ImageNet </a:t>
            </a:r>
          </a:p>
          <a:p>
            <a:endParaRPr lang="en-EG" dirty="0"/>
          </a:p>
        </p:txBody>
      </p:sp>
      <p:sp>
        <p:nvSpPr>
          <p:cNvPr id="4" name="Slide Number Placeholder 3">
            <a:extLst>
              <a:ext uri="{FF2B5EF4-FFF2-40B4-BE49-F238E27FC236}">
                <a16:creationId xmlns:a16="http://schemas.microsoft.com/office/drawing/2014/main" id="{3D52EAA6-A9FD-2348-B73E-A8A9127E935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49188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82855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Phases of The Project.</a:t>
            </a:r>
            <a:br>
              <a:rPr lang="en-GB" b="1" dirty="0">
                <a:effectLst>
                  <a:glow>
                    <a:srgbClr val="000000"/>
                  </a:glow>
                  <a:outerShdw sx="0" sy="0">
                    <a:srgbClr val="000000"/>
                  </a:outerShdw>
                  <a:reflection stA="0" endPos="0" fadeDir="0" sx="0" sy="0"/>
                </a:effectLst>
              </a:rPr>
            </a:br>
            <a:endParaRPr lang="en-GB" dirty="0"/>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p:txBody>
          <a:bodyPr/>
          <a:lstStyle/>
          <a:p>
            <a:r>
              <a:rPr lang="en-GB" dirty="0"/>
              <a:t>1</a:t>
            </a:r>
            <a:r>
              <a:rPr lang="en-GB" baseline="30000" dirty="0"/>
              <a:t>st</a:t>
            </a:r>
            <a:r>
              <a:rPr lang="en-GB" dirty="0"/>
              <a:t> phase is to find a suitable architecture of a neural network that would be able to satisfy our constrains (delay, complexity, etc..) and implement this architecture using python machine learning modules like TensorFlow and </a:t>
            </a:r>
            <a:r>
              <a:rPr lang="en-GB" dirty="0" err="1"/>
              <a:t>PyTorch</a:t>
            </a:r>
            <a:r>
              <a:rPr lang="en-GB" dirty="0"/>
              <a:t>.</a:t>
            </a:r>
          </a:p>
          <a:p>
            <a:r>
              <a:rPr lang="en-GB" dirty="0"/>
              <a:t>2</a:t>
            </a:r>
            <a:r>
              <a:rPr lang="en-GB" baseline="30000" dirty="0"/>
              <a:t>nd</a:t>
            </a:r>
            <a:r>
              <a:rPr lang="en-GB" dirty="0"/>
              <a:t> phase after simulating our neural network we will get the weights resulted from the simulation (more details on that later) and use it to implement a hardware chip on a FPGA development kit.</a:t>
            </a:r>
          </a:p>
          <a:p>
            <a:r>
              <a:rPr lang="en-GB" dirty="0"/>
              <a:t>We finished the theory needed in the project and we made a small model for a neural network to detect some objects.</a:t>
            </a:r>
          </a:p>
          <a:p>
            <a:r>
              <a:rPr lang="en-GB" dirty="0"/>
              <a:t>We will finish the Faster RCNN architecture and the hardware and its verification next semester as hardware is faster and can be reconfigured.</a:t>
            </a:r>
          </a:p>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97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34833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1930400"/>
            <a:ext cx="8596668" cy="3880773"/>
          </a:xfrm>
        </p:spPr>
        <p:txBody>
          <a:bodyPr/>
          <a:lstStyle/>
          <a:p>
            <a:r>
              <a:rPr lang="en-US" dirty="0"/>
              <a:t>Background</a:t>
            </a:r>
          </a:p>
          <a:p>
            <a:r>
              <a:rPr lang="en-US" dirty="0"/>
              <a:t>How it works</a:t>
            </a:r>
          </a:p>
          <a:p>
            <a:r>
              <a:rPr lang="en-US" dirty="0"/>
              <a:t>Comparative study</a:t>
            </a:r>
          </a:p>
          <a:p>
            <a:r>
              <a:rPr lang="en-US" dirty="0"/>
              <a:t>Challenges</a:t>
            </a:r>
          </a:p>
          <a:p>
            <a:r>
              <a:rPr lang="en-US" dirty="0"/>
              <a:t>Dataset</a:t>
            </a:r>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575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67763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Background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173009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00CE-C5D6-48BF-AA82-FFC8708060F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br>
              <a:rPr lang="en-US" dirty="0"/>
            </a:br>
            <a:endParaRPr lang="en-US" dirty="0"/>
          </a:p>
        </p:txBody>
      </p:sp>
      <p:sp>
        <p:nvSpPr>
          <p:cNvPr id="3" name="Content Placeholder 2">
            <a:extLst>
              <a:ext uri="{FF2B5EF4-FFF2-40B4-BE49-F238E27FC236}">
                <a16:creationId xmlns:a16="http://schemas.microsoft.com/office/drawing/2014/main" id="{D8B94C12-0F40-416B-9F00-41F422E3E561}"/>
              </a:ext>
            </a:extLst>
          </p:cNvPr>
          <p:cNvSpPr>
            <a:spLocks noGrp="1"/>
          </p:cNvSpPr>
          <p:nvPr>
            <p:ph idx="1"/>
          </p:nvPr>
        </p:nvSpPr>
        <p:spPr>
          <a:xfrm>
            <a:off x="677334" y="1676495"/>
            <a:ext cx="8596668" cy="3880773"/>
          </a:xfrm>
        </p:spPr>
        <p:txBody>
          <a:bodyPr/>
          <a:lstStyle/>
          <a:p>
            <a:r>
              <a:rPr lang="en-US" dirty="0"/>
              <a:t>Introduction</a:t>
            </a:r>
          </a:p>
          <a:p>
            <a:r>
              <a:rPr lang="en-US" dirty="0"/>
              <a:t>Problem statement </a:t>
            </a:r>
          </a:p>
          <a:p>
            <a:r>
              <a:rPr lang="en-US" dirty="0"/>
              <a:t>Related work</a:t>
            </a:r>
          </a:p>
          <a:p>
            <a:r>
              <a:rPr lang="en-US" dirty="0"/>
              <a:t>Contribution</a:t>
            </a:r>
          </a:p>
          <a:p>
            <a:r>
              <a:rPr lang="en-US" dirty="0"/>
              <a:t>Methodology</a:t>
            </a:r>
          </a:p>
          <a:p>
            <a:r>
              <a:rPr lang="en-US" dirty="0"/>
              <a:t>Implementation</a:t>
            </a:r>
          </a:p>
          <a:p>
            <a:r>
              <a:rPr lang="en-US" dirty="0"/>
              <a:t>Future work</a:t>
            </a:r>
          </a:p>
        </p:txBody>
      </p:sp>
      <p:sp>
        <p:nvSpPr>
          <p:cNvPr id="4" name="Slide Number Placeholder 3">
            <a:extLst>
              <a:ext uri="{FF2B5EF4-FFF2-40B4-BE49-F238E27FC236}">
                <a16:creationId xmlns:a16="http://schemas.microsoft.com/office/drawing/2014/main" id="{A9E13609-69A8-407A-A8AA-5F3388679C1C}"/>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4737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8" y="558084"/>
            <a:ext cx="9444247" cy="1335110"/>
          </a:xfrm>
        </p:spPr>
        <p:txBody>
          <a:bodyPr/>
          <a:lstStyle/>
          <a:p>
            <a:r>
              <a:rPr lang="en-US" b="1" dirty="0">
                <a:effectLst>
                  <a:outerShdw blurRad="38100" dist="38100" dir="2700000" algn="tl">
                    <a:srgbClr val="000000">
                      <a:alpha val="43137"/>
                    </a:srgbClr>
                  </a:outerShdw>
                </a:effectLst>
              </a:rPr>
              <a:t>How a neuron operates ?</a:t>
            </a:r>
          </a:p>
        </p:txBody>
      </p:sp>
      <p:sp>
        <p:nvSpPr>
          <p:cNvPr id="7" name="Content Placeholder 6"/>
          <p:cNvSpPr>
            <a:spLocks noGrp="1"/>
          </p:cNvSpPr>
          <p:nvPr>
            <p:ph idx="1"/>
          </p:nvPr>
        </p:nvSpPr>
        <p:spPr>
          <a:xfrm>
            <a:off x="677333" y="1571223"/>
            <a:ext cx="11514667" cy="5151549"/>
          </a:xfrm>
        </p:spPr>
        <p:txBody>
          <a:bodyPr/>
          <a:lstStyle/>
          <a:p>
            <a:r>
              <a:rPr lang="en-US" dirty="0"/>
              <a:t>A neuron is just a mathematical function that takes inputs and returns outputs.</a:t>
            </a:r>
          </a:p>
          <a:p>
            <a:r>
              <a:rPr lang="en-US" dirty="0"/>
              <a:t>A neuron will take an input vector, and do three things to it:</a:t>
            </a:r>
          </a:p>
          <a:p>
            <a:pPr lvl="0"/>
            <a:r>
              <a:rPr lang="en-US" dirty="0"/>
              <a:t>Multiply it by a weight vector.</a:t>
            </a:r>
          </a:p>
          <a:p>
            <a:pPr lvl="0"/>
            <a:r>
              <a:rPr lang="en-US" dirty="0"/>
              <a:t>Add a bias value to that product.</a:t>
            </a:r>
          </a:p>
          <a:p>
            <a:pPr lvl="0"/>
            <a:r>
              <a:rPr lang="en-US" dirty="0"/>
              <a:t>Apply an </a:t>
            </a:r>
            <a:r>
              <a:rPr lang="en-US" b="1" dirty="0"/>
              <a:t>activation function</a:t>
            </a:r>
            <a:r>
              <a:rPr lang="en-US" dirty="0"/>
              <a:t> to that value.</a:t>
            </a:r>
          </a:p>
          <a:p>
            <a:pPr lvl="0"/>
            <a:r>
              <a:rPr lang="en-US" dirty="0"/>
              <a:t>A Large weight value means important information</a:t>
            </a:r>
          </a:p>
          <a:p>
            <a:pPr marL="0" lvl="0" indent="0">
              <a:buNone/>
            </a:pPr>
            <a:r>
              <a:rPr lang="en-US" dirty="0"/>
              <a:t>( which will affect the final network decision )</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lvl="0"/>
            <a:endParaRPr lang="en-US" dirty="0"/>
          </a:p>
          <a:p>
            <a:endParaRPr lang="en-US" dirty="0"/>
          </a:p>
        </p:txBody>
      </p:sp>
      <p:pic>
        <p:nvPicPr>
          <p:cNvPr id="8" name="Picture 7" descr="https://miro.medium.com/max/850/1*1JCfvimyyFm1yqWMYmnm2g.png"/>
          <p:cNvPicPr/>
          <p:nvPr/>
        </p:nvPicPr>
        <p:blipFill>
          <a:blip r:embed="rId2">
            <a:extLst>
              <a:ext uri="{28A0092B-C50C-407E-A947-70E740481C1C}">
                <a14:useLocalDpi xmlns:a14="http://schemas.microsoft.com/office/drawing/2010/main" val="0"/>
              </a:ext>
            </a:extLst>
          </a:blip>
          <a:srcRect/>
          <a:stretch>
            <a:fillRect/>
          </a:stretch>
        </p:blipFill>
        <p:spPr bwMode="auto">
          <a:xfrm>
            <a:off x="6697013" y="2640168"/>
            <a:ext cx="5519531" cy="4217831"/>
          </a:xfrm>
          <a:prstGeom prst="rect">
            <a:avLst/>
          </a:prstGeom>
          <a:noFill/>
          <a:ln>
            <a:noFill/>
          </a:ln>
        </p:spPr>
      </p:pic>
      <p:sp>
        <p:nvSpPr>
          <p:cNvPr id="3" name="Slide Number Placeholder 2">
            <a:extLst>
              <a:ext uri="{FF2B5EF4-FFF2-40B4-BE49-F238E27FC236}">
                <a16:creationId xmlns:a16="http://schemas.microsoft.com/office/drawing/2014/main" id="{CD28BBAE-A27C-43E1-8748-0D01D5653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37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activation functions.</a:t>
            </a:r>
          </a:p>
        </p:txBody>
      </p:sp>
      <p:sp>
        <p:nvSpPr>
          <p:cNvPr id="3" name="Content Placeholder 2"/>
          <p:cNvSpPr>
            <a:spLocks noGrp="1"/>
          </p:cNvSpPr>
          <p:nvPr>
            <p:ph idx="1"/>
          </p:nvPr>
        </p:nvSpPr>
        <p:spPr>
          <a:xfrm>
            <a:off x="677334" y="1661375"/>
            <a:ext cx="9303793" cy="4379987"/>
          </a:xfrm>
        </p:spPr>
        <p:txBody>
          <a:bodyPr/>
          <a:lstStyle/>
          <a:p>
            <a:r>
              <a:rPr lang="en-US" dirty="0"/>
              <a:t>An activation function improves the learning power of the neural network by applying some non-linearity.</a:t>
            </a:r>
          </a:p>
          <a:p>
            <a:r>
              <a:rPr lang="en-US" dirty="0"/>
              <a:t>Most common types include : sigmoid ,  RELU, and hyperbolic tangent function.</a:t>
            </a:r>
          </a:p>
          <a:p>
            <a:r>
              <a:rPr lang="en-US" dirty="0"/>
              <a:t>Problem of sigmoid and hyperbolic tangent function  is the vanishing gradient for large input values.</a:t>
            </a:r>
          </a:p>
          <a:p>
            <a:r>
              <a:rPr lang="en-US" dirty="0"/>
              <a:t>RELU is commonly used as it is six times faster than sigmoid, also no gradient problem.</a:t>
            </a:r>
          </a:p>
          <a:p>
            <a:endParaRPr lang="en-US" dirty="0"/>
          </a:p>
          <a:p>
            <a:endParaRPr lang="en-US" dirty="0"/>
          </a:p>
        </p:txBody>
      </p:sp>
      <p:pic>
        <p:nvPicPr>
          <p:cNvPr id="4" name="Picture 3"/>
          <p:cNvPicPr>
            <a:picLocks noChangeAspect="1"/>
          </p:cNvPicPr>
          <p:nvPr/>
        </p:nvPicPr>
        <p:blipFill>
          <a:blip r:embed="rId3"/>
          <a:stretch>
            <a:fillRect/>
          </a:stretch>
        </p:blipFill>
        <p:spPr>
          <a:xfrm>
            <a:off x="6726110" y="3889419"/>
            <a:ext cx="5465890" cy="2968581"/>
          </a:xfrm>
          <a:prstGeom prst="rect">
            <a:avLst/>
          </a:prstGeom>
        </p:spPr>
      </p:pic>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6431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How to update the weights ? </a:t>
            </a:r>
          </a:p>
        </p:txBody>
      </p:sp>
      <p:sp>
        <p:nvSpPr>
          <p:cNvPr id="3" name="Content Placeholder 2"/>
          <p:cNvSpPr>
            <a:spLocks noGrp="1"/>
          </p:cNvSpPr>
          <p:nvPr>
            <p:ph idx="1"/>
          </p:nvPr>
        </p:nvSpPr>
        <p:spPr>
          <a:xfrm>
            <a:off x="677333" y="1635617"/>
            <a:ext cx="9303793" cy="4405745"/>
          </a:xfrm>
        </p:spPr>
        <p:txBody>
          <a:bodyPr/>
          <a:lstStyle/>
          <a:p>
            <a:r>
              <a:rPr lang="en-US" dirty="0"/>
              <a:t>This is usually done by an algorithm known as the backpropagation algorithm.</a:t>
            </a:r>
          </a:p>
          <a:p>
            <a:r>
              <a:rPr lang="en-US" dirty="0"/>
              <a:t>It is simply a feedback in which the target value , the inputs to the neural network and the outputs from the neural networks are used to update the value of each corresponding weight.</a:t>
            </a:r>
          </a:p>
          <a:p>
            <a:r>
              <a:rPr lang="en-US" dirty="0"/>
              <a:t>The main target is Minimizing the mean squared error and approach the correct target value. </a:t>
            </a:r>
          </a:p>
        </p:txBody>
      </p:sp>
      <p:pic>
        <p:nvPicPr>
          <p:cNvPr id="5" name="Picture 4"/>
          <p:cNvPicPr>
            <a:picLocks noChangeAspect="1"/>
          </p:cNvPicPr>
          <p:nvPr/>
        </p:nvPicPr>
        <p:blipFill>
          <a:blip r:embed="rId2"/>
          <a:stretch>
            <a:fillRect/>
          </a:stretch>
        </p:blipFill>
        <p:spPr>
          <a:xfrm>
            <a:off x="677332" y="3960082"/>
            <a:ext cx="8596670" cy="2081280"/>
          </a:xfrm>
          <a:prstGeom prst="rect">
            <a:avLst/>
          </a:prstGeom>
        </p:spPr>
      </p:pic>
      <p:sp>
        <p:nvSpPr>
          <p:cNvPr id="4" name="Slide Number Placeholder 3">
            <a:extLst>
              <a:ext uri="{FF2B5EF4-FFF2-40B4-BE49-F238E27FC236}">
                <a16:creationId xmlns:a16="http://schemas.microsoft.com/office/drawing/2014/main" id="{D9FFF7A7-273B-48D8-B296-7F88F5D759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2000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SoftMax function.</a:t>
            </a:r>
          </a:p>
        </p:txBody>
      </p:sp>
      <p:sp>
        <p:nvSpPr>
          <p:cNvPr id="3" name="Content Placeholder 2"/>
          <p:cNvSpPr>
            <a:spLocks noGrp="1"/>
          </p:cNvSpPr>
          <p:nvPr>
            <p:ph idx="1"/>
          </p:nvPr>
        </p:nvSpPr>
        <p:spPr>
          <a:xfrm>
            <a:off x="677334" y="1532585"/>
            <a:ext cx="8596668" cy="4508777"/>
          </a:xfrm>
        </p:spPr>
        <p:txBody>
          <a:bodyPr/>
          <a:lstStyle/>
          <a:p>
            <a:r>
              <a:rPr lang="en-US" dirty="0"/>
              <a:t>The SoftMax function is used at the final output layer.</a:t>
            </a:r>
          </a:p>
          <a:p>
            <a:r>
              <a:rPr lang="en-US" dirty="0"/>
              <a:t>The main purpose is mapping the information to a probability distribution.</a:t>
            </a:r>
          </a:p>
        </p:txBody>
      </p:sp>
      <p:pic>
        <p:nvPicPr>
          <p:cNvPr id="5" name="Picture 4"/>
          <p:cNvPicPr>
            <a:picLocks noChangeAspect="1"/>
          </p:cNvPicPr>
          <p:nvPr/>
        </p:nvPicPr>
        <p:blipFill>
          <a:blip r:embed="rId2"/>
          <a:stretch>
            <a:fillRect/>
          </a:stretch>
        </p:blipFill>
        <p:spPr>
          <a:xfrm>
            <a:off x="3825159" y="4784062"/>
            <a:ext cx="2609850" cy="1257300"/>
          </a:xfrm>
          <a:prstGeom prst="rect">
            <a:avLst/>
          </a:prstGeom>
        </p:spPr>
      </p:pic>
      <p:pic>
        <p:nvPicPr>
          <p:cNvPr id="6" name="Picture 5"/>
          <p:cNvPicPr>
            <a:picLocks noChangeAspect="1"/>
          </p:cNvPicPr>
          <p:nvPr/>
        </p:nvPicPr>
        <p:blipFill>
          <a:blip r:embed="rId3"/>
          <a:stretch>
            <a:fillRect/>
          </a:stretch>
        </p:blipFill>
        <p:spPr>
          <a:xfrm>
            <a:off x="850273" y="2324637"/>
            <a:ext cx="7984634" cy="2286000"/>
          </a:xfrm>
          <a:prstGeom prst="rect">
            <a:avLst/>
          </a:prstGeom>
        </p:spPr>
      </p:pic>
      <p:sp>
        <p:nvSpPr>
          <p:cNvPr id="4" name="Slide Number Placeholder 3">
            <a:extLst>
              <a:ext uri="{FF2B5EF4-FFF2-40B4-BE49-F238E27FC236}">
                <a16:creationId xmlns:a16="http://schemas.microsoft.com/office/drawing/2014/main" id="{08D5A290-F23A-458E-AE87-395951E640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68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Loss functions and their types.</a:t>
            </a:r>
          </a:p>
        </p:txBody>
      </p:sp>
      <p:sp>
        <p:nvSpPr>
          <p:cNvPr id="3" name="Content Placeholder 2"/>
          <p:cNvSpPr>
            <a:spLocks noGrp="1"/>
          </p:cNvSpPr>
          <p:nvPr>
            <p:ph idx="1"/>
          </p:nvPr>
        </p:nvSpPr>
        <p:spPr>
          <a:xfrm>
            <a:off x="677334" y="1622739"/>
            <a:ext cx="9432581" cy="4418624"/>
          </a:xfrm>
        </p:spPr>
        <p:txBody>
          <a:bodyPr/>
          <a:lstStyle/>
          <a:p>
            <a:r>
              <a:rPr lang="en-US" dirty="0"/>
              <a:t>Loss function helps in optimizing the parameters of the neural networks. Our objective is to minimize the loss for a neural network by optimizing its parameters (weights), very important in training our neural network.</a:t>
            </a:r>
          </a:p>
          <a:p>
            <a:r>
              <a:rPr lang="en-US" dirty="0"/>
              <a:t>Types include : binary cross entropy and categorical cross entropy.</a:t>
            </a:r>
          </a:p>
          <a:p>
            <a:r>
              <a:rPr lang="en-US" dirty="0"/>
              <a:t>E.g. the SoftMax output is [0.2,0.2,0.6].</a:t>
            </a:r>
          </a:p>
          <a:p>
            <a:endParaRPr lang="en-US" sz="1600" dirty="0"/>
          </a:p>
        </p:txBody>
      </p:sp>
      <p:pic>
        <p:nvPicPr>
          <p:cNvPr id="4" name="Picture 3"/>
          <p:cNvPicPr>
            <a:picLocks noChangeAspect="1"/>
          </p:cNvPicPr>
          <p:nvPr/>
        </p:nvPicPr>
        <p:blipFill>
          <a:blip r:embed="rId2"/>
          <a:stretch>
            <a:fillRect/>
          </a:stretch>
        </p:blipFill>
        <p:spPr>
          <a:xfrm>
            <a:off x="4489478" y="3832051"/>
            <a:ext cx="5234071" cy="2100719"/>
          </a:xfrm>
          <a:prstGeom prst="rect">
            <a:avLst/>
          </a:prstGeom>
        </p:spPr>
      </p:pic>
      <p:pic>
        <p:nvPicPr>
          <p:cNvPr id="5" name="Picture 4"/>
          <p:cNvPicPr>
            <a:picLocks noChangeAspect="1"/>
          </p:cNvPicPr>
          <p:nvPr/>
        </p:nvPicPr>
        <p:blipFill>
          <a:blip r:embed="rId3"/>
          <a:stretch>
            <a:fillRect/>
          </a:stretch>
        </p:blipFill>
        <p:spPr>
          <a:xfrm>
            <a:off x="342483" y="3832051"/>
            <a:ext cx="3863660" cy="2100719"/>
          </a:xfrm>
          <a:prstGeom prst="rect">
            <a:avLst/>
          </a:prstGeom>
        </p:spPr>
      </p:pic>
      <p:sp>
        <p:nvSpPr>
          <p:cNvPr id="6" name="Slide Number Placeholder 5">
            <a:extLst>
              <a:ext uri="{FF2B5EF4-FFF2-40B4-BE49-F238E27FC236}">
                <a16:creationId xmlns:a16="http://schemas.microsoft.com/office/drawing/2014/main" id="{FA4CA346-6D01-4061-89AA-2ECA3A858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5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Comparison between two types of loss functions.</a:t>
            </a:r>
          </a:p>
        </p:txBody>
      </p:sp>
      <p:graphicFrame>
        <p:nvGraphicFramePr>
          <p:cNvPr id="9" name="Diagram 8"/>
          <p:cNvGraphicFramePr/>
          <p:nvPr/>
        </p:nvGraphicFramePr>
        <p:xfrm>
          <a:off x="186347"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088383" y="1930400"/>
          <a:ext cx="4185618" cy="806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6"/>
          <p:cNvPicPr>
            <a:picLocks noGrp="1"/>
          </p:cNvPicPr>
          <p:nvPr>
            <p:ph sz="half" idx="2"/>
          </p:nvPr>
        </p:nvPicPr>
        <p:blipFill>
          <a:blip r:embed="rId12">
            <a:extLst>
              <a:ext uri="{28A0092B-C50C-407E-A947-70E740481C1C}">
                <a14:useLocalDpi xmlns:a14="http://schemas.microsoft.com/office/drawing/2010/main" val="0"/>
              </a:ext>
            </a:extLst>
          </a:blip>
          <a:stretch>
            <a:fillRect/>
          </a:stretch>
        </p:blipFill>
        <p:spPr>
          <a:xfrm>
            <a:off x="470213" y="3093940"/>
            <a:ext cx="4288124" cy="2791705"/>
          </a:xfrm>
          <a:prstGeom prst="rect">
            <a:avLst/>
          </a:prstGeom>
        </p:spPr>
      </p:pic>
      <p:pic>
        <p:nvPicPr>
          <p:cNvPr id="8" name="Content Placeholder 7"/>
          <p:cNvPicPr>
            <a:picLocks noGrp="1"/>
          </p:cNvPicPr>
          <p:nvPr>
            <p:ph sz="quarter" idx="4"/>
          </p:nvPr>
        </p:nvPicPr>
        <p:blipFill>
          <a:blip r:embed="rId13">
            <a:extLst>
              <a:ext uri="{28A0092B-C50C-407E-A947-70E740481C1C}">
                <a14:useLocalDpi xmlns:a14="http://schemas.microsoft.com/office/drawing/2010/main" val="0"/>
              </a:ext>
            </a:extLst>
          </a:blip>
          <a:stretch>
            <a:fillRect/>
          </a:stretch>
        </p:blipFill>
        <p:spPr>
          <a:xfrm>
            <a:off x="5087764" y="3093940"/>
            <a:ext cx="4043357" cy="2791705"/>
          </a:xfrm>
          <a:prstGeom prst="rect">
            <a:avLst/>
          </a:prstGeom>
        </p:spPr>
      </p:pic>
      <p:sp>
        <p:nvSpPr>
          <p:cNvPr id="3" name="Slide Number Placeholder 2">
            <a:extLst>
              <a:ext uri="{FF2B5EF4-FFF2-40B4-BE49-F238E27FC236}">
                <a16:creationId xmlns:a16="http://schemas.microsoft.com/office/drawing/2014/main" id="{34263F19-AA2F-4E49-8481-9813481C2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318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941-291D-4EA0-A408-F654D0654B8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CNN and why using it?</a:t>
            </a:r>
          </a:p>
        </p:txBody>
      </p:sp>
      <p:sp>
        <p:nvSpPr>
          <p:cNvPr id="6" name="Content Placeholder 5">
            <a:extLst>
              <a:ext uri="{FF2B5EF4-FFF2-40B4-BE49-F238E27FC236}">
                <a16:creationId xmlns:a16="http://schemas.microsoft.com/office/drawing/2014/main" id="{BF79C627-214B-4AE1-BD3A-63FF8911546C}"/>
              </a:ext>
            </a:extLst>
          </p:cNvPr>
          <p:cNvSpPr>
            <a:spLocks noGrp="1"/>
          </p:cNvSpPr>
          <p:nvPr>
            <p:ph idx="1"/>
          </p:nvPr>
        </p:nvSpPr>
        <p:spPr>
          <a:xfrm>
            <a:off x="677334" y="2160589"/>
            <a:ext cx="9255806" cy="3880773"/>
          </a:xfrm>
        </p:spPr>
        <p:txBody>
          <a:bodyPr/>
          <a:lstStyle/>
          <a:p>
            <a:r>
              <a:rPr lang="en-GB" dirty="0"/>
              <a:t>Very similar to ordinary Neural Networks they are made up of neurons that have learnable weights and biases.</a:t>
            </a:r>
          </a:p>
          <a:p>
            <a:endParaRPr lang="en-US" dirty="0"/>
          </a:p>
          <a:p>
            <a:r>
              <a:rPr lang="en-US" dirty="0"/>
              <a:t>Take advantage of the fact that the input consists of images and constrain the architecture in a more sensible way. </a:t>
            </a:r>
          </a:p>
          <a:p>
            <a:endParaRPr lang="en-US" dirty="0"/>
          </a:p>
        </p:txBody>
      </p:sp>
      <p:pic>
        <p:nvPicPr>
          <p:cNvPr id="7" name="Picture 6">
            <a:extLst>
              <a:ext uri="{FF2B5EF4-FFF2-40B4-BE49-F238E27FC236}">
                <a16:creationId xmlns:a16="http://schemas.microsoft.com/office/drawing/2014/main" id="{89740BE0-FE52-43D9-8605-B8F8555A5D56}"/>
              </a:ext>
            </a:extLst>
          </p:cNvPr>
          <p:cNvPicPr>
            <a:picLocks noChangeAspect="1"/>
          </p:cNvPicPr>
          <p:nvPr/>
        </p:nvPicPr>
        <p:blipFill>
          <a:blip r:embed="rId2"/>
          <a:stretch>
            <a:fillRect/>
          </a:stretch>
        </p:blipFill>
        <p:spPr>
          <a:xfrm>
            <a:off x="427481" y="3847904"/>
            <a:ext cx="8596668" cy="2475480"/>
          </a:xfrm>
          <a:prstGeom prst="rect">
            <a:avLst/>
          </a:prstGeom>
        </p:spPr>
      </p:pic>
      <p:sp>
        <p:nvSpPr>
          <p:cNvPr id="3" name="Slide Number Placeholder 2">
            <a:extLst>
              <a:ext uri="{FF2B5EF4-FFF2-40B4-BE49-F238E27FC236}">
                <a16:creationId xmlns:a16="http://schemas.microsoft.com/office/drawing/2014/main" id="{FF0DE811-CB81-4657-AED5-B429FBBB2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17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F404-FAB1-4959-831B-2E61543094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Layers of CNN.</a:t>
            </a:r>
          </a:p>
        </p:txBody>
      </p:sp>
      <p:sp>
        <p:nvSpPr>
          <p:cNvPr id="3" name="Content Placeholder 2">
            <a:extLst>
              <a:ext uri="{FF2B5EF4-FFF2-40B4-BE49-F238E27FC236}">
                <a16:creationId xmlns:a16="http://schemas.microsoft.com/office/drawing/2014/main" id="{234685D2-12E1-4927-BDEE-425D15AFBE13}"/>
              </a:ext>
            </a:extLst>
          </p:cNvPr>
          <p:cNvSpPr>
            <a:spLocks noGrp="1"/>
          </p:cNvSpPr>
          <p:nvPr>
            <p:ph idx="1"/>
          </p:nvPr>
        </p:nvSpPr>
        <p:spPr>
          <a:xfrm>
            <a:off x="677334" y="1493949"/>
            <a:ext cx="2153548" cy="4547414"/>
          </a:xfrm>
        </p:spPr>
        <p:txBody>
          <a:bodyPr/>
          <a:lstStyle/>
          <a:p>
            <a:pPr marL="0" indent="0">
              <a:buNone/>
            </a:pPr>
            <a:endParaRPr lang="en-US" dirty="0"/>
          </a:p>
          <a:p>
            <a:r>
              <a:rPr lang="en-US" dirty="0"/>
              <a:t>Convolution </a:t>
            </a:r>
          </a:p>
          <a:p>
            <a:r>
              <a:rPr lang="en-US" dirty="0"/>
              <a:t>Pooling</a:t>
            </a:r>
          </a:p>
          <a:p>
            <a:r>
              <a:rPr lang="en-US" dirty="0"/>
              <a:t>Fully connected </a:t>
            </a:r>
          </a:p>
          <a:p>
            <a:endParaRPr lang="en-US" dirty="0"/>
          </a:p>
        </p:txBody>
      </p:sp>
      <p:sp>
        <p:nvSpPr>
          <p:cNvPr id="4" name="Slide Number Placeholder 3">
            <a:extLst>
              <a:ext uri="{FF2B5EF4-FFF2-40B4-BE49-F238E27FC236}">
                <a16:creationId xmlns:a16="http://schemas.microsoft.com/office/drawing/2014/main" id="{1EE25673-E0C2-4A87-B8BD-CECDB37FD7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4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0A9-41B7-4576-84FE-B7BBC698841C}"/>
              </a:ext>
            </a:extLst>
          </p:cNvPr>
          <p:cNvSpPr>
            <a:spLocks noGrp="1"/>
          </p:cNvSpPr>
          <p:nvPr>
            <p:ph type="title"/>
          </p:nvPr>
        </p:nvSpPr>
        <p:spPr>
          <a:xfrm>
            <a:off x="677334" y="609600"/>
            <a:ext cx="8596668" cy="1320800"/>
          </a:xfrm>
        </p:spPr>
        <p:txBody>
          <a:bodyPr anchor="t">
            <a:normAutofit/>
          </a:bodyPr>
          <a:lstStyle/>
          <a:p>
            <a:r>
              <a:rPr lang="en-US" b="1" dirty="0">
                <a:effectLst>
                  <a:outerShdw blurRad="38100" dist="38100" dir="2700000" algn="tl">
                    <a:srgbClr val="000000">
                      <a:alpha val="43137"/>
                    </a:srgbClr>
                  </a:outerShdw>
                </a:effectLst>
              </a:rPr>
              <a:t>Convolution layer.</a:t>
            </a:r>
            <a:endParaRPr lang="en-US" dirty="0"/>
          </a:p>
        </p:txBody>
      </p:sp>
      <p:pic>
        <p:nvPicPr>
          <p:cNvPr id="5" name="Picture 4">
            <a:extLst>
              <a:ext uri="{FF2B5EF4-FFF2-40B4-BE49-F238E27FC236}">
                <a16:creationId xmlns:a16="http://schemas.microsoft.com/office/drawing/2014/main" id="{E0129FDE-D0C3-4770-8549-06A25E75D663}"/>
              </a:ext>
            </a:extLst>
          </p:cNvPr>
          <p:cNvPicPr>
            <a:picLocks noChangeAspect="1"/>
          </p:cNvPicPr>
          <p:nvPr/>
        </p:nvPicPr>
        <p:blipFill>
          <a:blip r:embed="rId3"/>
          <a:stretch>
            <a:fillRect/>
          </a:stretch>
        </p:blipFill>
        <p:spPr>
          <a:xfrm>
            <a:off x="474654" y="1862931"/>
            <a:ext cx="6065294" cy="4476087"/>
          </a:xfrm>
          <a:prstGeom prst="rect">
            <a:avLst/>
          </a:prstGeom>
        </p:spPr>
      </p:pic>
      <p:sp>
        <p:nvSpPr>
          <p:cNvPr id="3" name="Content Placeholder 2">
            <a:extLst>
              <a:ext uri="{FF2B5EF4-FFF2-40B4-BE49-F238E27FC236}">
                <a16:creationId xmlns:a16="http://schemas.microsoft.com/office/drawing/2014/main" id="{5D656EE1-F0D6-459D-B95D-A4BFB4B418C6}"/>
              </a:ext>
            </a:extLst>
          </p:cNvPr>
          <p:cNvSpPr>
            <a:spLocks noGrp="1"/>
          </p:cNvSpPr>
          <p:nvPr>
            <p:ph idx="1"/>
          </p:nvPr>
        </p:nvSpPr>
        <p:spPr>
          <a:xfrm>
            <a:off x="6416039" y="2160589"/>
            <a:ext cx="2927185" cy="3880773"/>
          </a:xfrm>
        </p:spPr>
        <p:txBody>
          <a:bodyPr>
            <a:normAutofit/>
          </a:bodyPr>
          <a:lstStyle/>
          <a:p>
            <a:r>
              <a:rPr lang="en-US" sz="1500" dirty="0"/>
              <a:t>To extract the features </a:t>
            </a:r>
          </a:p>
          <a:p>
            <a:r>
              <a:rPr lang="en-GB" sz="1500" dirty="0"/>
              <a:t>Different filters which detect different features are convolved on the input file and a set of activation maps is outputted and passed to the next layer.</a:t>
            </a:r>
          </a:p>
          <a:p>
            <a:r>
              <a:rPr lang="en-US" sz="1500"/>
              <a:t>three hyperparameters : depth ,Stride and Zero padding.</a:t>
            </a:r>
          </a:p>
          <a:p>
            <a:endParaRPr lang="en-US" sz="1500" dirty="0"/>
          </a:p>
          <a:p>
            <a:endParaRPr lang="en-US" sz="1500" dirty="0"/>
          </a:p>
        </p:txBody>
      </p:sp>
      <p:sp>
        <p:nvSpPr>
          <p:cNvPr id="4" name="Slide Number Placeholder 3">
            <a:extLst>
              <a:ext uri="{FF2B5EF4-FFF2-40B4-BE49-F238E27FC236}">
                <a16:creationId xmlns:a16="http://schemas.microsoft.com/office/drawing/2014/main" id="{A652B0DF-F481-4BE4-9F2D-7C7203CAE95F}"/>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28</a:t>
            </a:fld>
            <a:endParaRPr kumimoji="0" lang="en-US" b="0" i="0" u="none" strike="noStrike" kern="1200" cap="none" spc="0" normalizeH="0" baseline="0" noProof="0">
              <a:ln>
                <a:noFill/>
              </a:ln>
              <a:effectLst/>
              <a:uLnTx/>
              <a:uFillTx/>
              <a:latin typeface="Trebuchet MS" panose="020B0603020202020204"/>
              <a:ea typeface="+mn-ea"/>
              <a:cs typeface="+mn-cs"/>
            </a:endParaRPr>
          </a:p>
        </p:txBody>
      </p:sp>
    </p:spTree>
    <p:extLst>
      <p:ext uri="{BB962C8B-B14F-4D97-AF65-F5344CB8AC3E}">
        <p14:creationId xmlns:p14="http://schemas.microsoft.com/office/powerpoint/2010/main" val="10419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041-AC60-42F5-A2AD-741F7D00E2D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Pooling layer.</a:t>
            </a:r>
          </a:p>
        </p:txBody>
      </p:sp>
      <p:sp>
        <p:nvSpPr>
          <p:cNvPr id="3" name="Content Placeholder 2">
            <a:extLst>
              <a:ext uri="{FF2B5EF4-FFF2-40B4-BE49-F238E27FC236}">
                <a16:creationId xmlns:a16="http://schemas.microsoft.com/office/drawing/2014/main" id="{D9B1FBA1-57BA-40D9-B3AD-C6C1EF75B5E3}"/>
              </a:ext>
            </a:extLst>
          </p:cNvPr>
          <p:cNvSpPr>
            <a:spLocks noGrp="1"/>
          </p:cNvSpPr>
          <p:nvPr>
            <p:ph idx="1"/>
          </p:nvPr>
        </p:nvSpPr>
        <p:spPr>
          <a:xfrm>
            <a:off x="677334" y="1488613"/>
            <a:ext cx="8596668" cy="3880773"/>
          </a:xfrm>
        </p:spPr>
        <p:txBody>
          <a:bodyPr>
            <a:normAutofit/>
          </a:bodyPr>
          <a:lstStyle/>
          <a:p>
            <a:r>
              <a:rPr lang="en-US" dirty="0"/>
              <a:t>For reducing the spatial size of the representation (down-sampling)</a:t>
            </a:r>
          </a:p>
          <a:p>
            <a:r>
              <a:rPr lang="en-US" dirty="0"/>
              <a:t>Two types including : max pool and average pool.</a:t>
            </a:r>
          </a:p>
          <a:p>
            <a:r>
              <a:rPr lang="en-US" dirty="0"/>
              <a:t>Important parameters include : window size and the stride.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EC0C0A0-4C92-4970-840C-81FAA5576129}"/>
              </a:ext>
            </a:extLst>
          </p:cNvPr>
          <p:cNvPicPr/>
          <p:nvPr/>
        </p:nvPicPr>
        <p:blipFill>
          <a:blip r:embed="rId2"/>
          <a:stretch>
            <a:fillRect/>
          </a:stretch>
        </p:blipFill>
        <p:spPr>
          <a:xfrm>
            <a:off x="2181014" y="2951479"/>
            <a:ext cx="6079066" cy="3134361"/>
          </a:xfrm>
          <a:prstGeom prst="rect">
            <a:avLst/>
          </a:prstGeom>
        </p:spPr>
      </p:pic>
      <p:sp>
        <p:nvSpPr>
          <p:cNvPr id="4" name="Slide Number Placeholder 3">
            <a:extLst>
              <a:ext uri="{FF2B5EF4-FFF2-40B4-BE49-F238E27FC236}">
                <a16:creationId xmlns:a16="http://schemas.microsoft.com/office/drawing/2014/main" id="{62900260-36BD-4798-AD53-1BF44E80FD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16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6" name="TextBox 5">
            <a:extLst>
              <a:ext uri="{FF2B5EF4-FFF2-40B4-BE49-F238E27FC236}">
                <a16:creationId xmlns:a16="http://schemas.microsoft.com/office/drawing/2014/main" id="{55E3D2E2-8251-44CF-82CF-99AB3F553DE5}"/>
              </a:ext>
            </a:extLst>
          </p:cNvPr>
          <p:cNvSpPr txBox="1"/>
          <p:nvPr/>
        </p:nvSpPr>
        <p:spPr>
          <a:xfrm>
            <a:off x="2953885" y="2286030"/>
            <a:ext cx="6320117"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r>
              <a:rPr lang="en-US" sz="6000" dirty="0">
                <a:solidFill>
                  <a:schemeClr val="accent1">
                    <a:lumMod val="60000"/>
                    <a:lumOff val="40000"/>
                  </a:schemeClr>
                </a:solidFill>
              </a:rPr>
              <a:t>Introduction</a:t>
            </a:r>
          </a:p>
          <a:p>
            <a:endParaRPr lang="en-US" dirty="0"/>
          </a:p>
        </p:txBody>
      </p:sp>
    </p:spTree>
    <p:extLst>
      <p:ext uri="{BB962C8B-B14F-4D97-AF65-F5344CB8AC3E}">
        <p14:creationId xmlns:p14="http://schemas.microsoft.com/office/powerpoint/2010/main" val="302994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Max Pooling.</a:t>
            </a:r>
          </a:p>
        </p:txBody>
      </p:sp>
      <p:sp>
        <p:nvSpPr>
          <p:cNvPr id="3" name="Content Placeholder 2"/>
          <p:cNvSpPr>
            <a:spLocks noGrp="1"/>
          </p:cNvSpPr>
          <p:nvPr>
            <p:ph idx="1"/>
          </p:nvPr>
        </p:nvSpPr>
        <p:spPr>
          <a:xfrm>
            <a:off x="677334" y="1442435"/>
            <a:ext cx="8596668" cy="4598928"/>
          </a:xfrm>
        </p:spPr>
        <p:txBody>
          <a:bodyPr/>
          <a:lstStyle/>
          <a:p>
            <a:r>
              <a:rPr lang="en-US" dirty="0"/>
              <a:t> It is a pooling operation that calculates the maximum value in each patch of each feature map.</a:t>
            </a:r>
          </a:p>
          <a:p>
            <a:r>
              <a:rPr lang="en-US" dirty="0"/>
              <a:t>Max pooling is more commonly used than the average pooling.</a:t>
            </a:r>
          </a:p>
          <a:p>
            <a:r>
              <a:rPr lang="en-US" dirty="0"/>
              <a:t>This has been found to work better in practice than average pooling for computer vision tasks like image classification.</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75" y="3361217"/>
            <a:ext cx="6323526" cy="3496783"/>
          </a:xfrm>
          <a:prstGeom prst="rect">
            <a:avLst/>
          </a:prstGeom>
        </p:spPr>
      </p:pic>
    </p:spTree>
    <p:extLst>
      <p:ext uri="{BB962C8B-B14F-4D97-AF65-F5344CB8AC3E}">
        <p14:creationId xmlns:p14="http://schemas.microsoft.com/office/powerpoint/2010/main" val="1377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534B-DC33-4E57-A4EB-2E915A635AD1}"/>
              </a:ext>
            </a:extLst>
          </p:cNvPr>
          <p:cNvSpPr>
            <a:spLocks noGrp="1"/>
          </p:cNvSpPr>
          <p:nvPr>
            <p:ph type="title"/>
          </p:nvPr>
        </p:nvSpPr>
        <p:spPr>
          <a:xfrm>
            <a:off x="675065" y="609600"/>
            <a:ext cx="2930518" cy="1320800"/>
          </a:xfrm>
        </p:spPr>
        <p:txBody>
          <a:bodyPr anchor="ctr">
            <a:normAutofit/>
          </a:bodyPr>
          <a:lstStyle/>
          <a:p>
            <a:pPr>
              <a:lnSpc>
                <a:spcPct val="90000"/>
              </a:lnSpc>
            </a:pPr>
            <a:r>
              <a:rPr lang="en-US" sz="2800" b="1">
                <a:effectLst>
                  <a:outerShdw blurRad="38100" dist="38100" dir="2700000" algn="tl">
                    <a:srgbClr val="000000">
                      <a:alpha val="43137"/>
                    </a:srgbClr>
                  </a:outerShdw>
                </a:effectLst>
              </a:rPr>
              <a:t>Fully connected layer.</a:t>
            </a:r>
          </a:p>
        </p:txBody>
      </p:sp>
      <p:sp>
        <p:nvSpPr>
          <p:cNvPr id="3" name="Content Placeholder 2">
            <a:extLst>
              <a:ext uri="{FF2B5EF4-FFF2-40B4-BE49-F238E27FC236}">
                <a16:creationId xmlns:a16="http://schemas.microsoft.com/office/drawing/2014/main" id="{12131D7D-B3BB-4968-9FB3-29A31CDF12B4}"/>
              </a:ext>
            </a:extLst>
          </p:cNvPr>
          <p:cNvSpPr>
            <a:spLocks noGrp="1"/>
          </p:cNvSpPr>
          <p:nvPr>
            <p:ph idx="1"/>
          </p:nvPr>
        </p:nvSpPr>
        <p:spPr>
          <a:xfrm>
            <a:off x="671361" y="2160589"/>
            <a:ext cx="2930517" cy="3880773"/>
          </a:xfrm>
        </p:spPr>
        <p:txBody>
          <a:bodyPr>
            <a:normAutofit/>
          </a:bodyPr>
          <a:lstStyle/>
          <a:p>
            <a:pPr>
              <a:lnSpc>
                <a:spcPct val="90000"/>
              </a:lnSpc>
            </a:pPr>
            <a:r>
              <a:rPr lang="en-US" sz="1700"/>
              <a:t>Fully connected input layer (flatten)━takes the output of the previous layers, “flattens” them and turns them into a single vector that can be an input for the next stage</a:t>
            </a:r>
          </a:p>
          <a:p>
            <a:pPr>
              <a:lnSpc>
                <a:spcPct val="90000"/>
              </a:lnSpc>
            </a:pPr>
            <a:r>
              <a:rPr lang="en-US" sz="1700"/>
              <a:t>Connect all neurons from the previous layer to the next layer and  use a SoftMax activation function to classify the number on the input image.</a:t>
            </a:r>
          </a:p>
        </p:txBody>
      </p:sp>
      <p:pic>
        <p:nvPicPr>
          <p:cNvPr id="6" name="Picture 5" descr="A close up of a map&#10;&#10;Description automatically generated">
            <a:extLst>
              <a:ext uri="{FF2B5EF4-FFF2-40B4-BE49-F238E27FC236}">
                <a16:creationId xmlns:a16="http://schemas.microsoft.com/office/drawing/2014/main" id="{0702062E-F712-9E4A-AAA5-5BC5CD02A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337" y="839794"/>
            <a:ext cx="5421162" cy="2141359"/>
          </a:xfrm>
          <a:prstGeom prst="rect">
            <a:avLst/>
          </a:prstGeom>
        </p:spPr>
      </p:pic>
      <p:sp>
        <p:nvSpPr>
          <p:cNvPr id="4" name="Slide Number Placeholder 3">
            <a:extLst>
              <a:ext uri="{FF2B5EF4-FFF2-40B4-BE49-F238E27FC236}">
                <a16:creationId xmlns:a16="http://schemas.microsoft.com/office/drawing/2014/main" id="{50E58E93-A573-4EC0-BBBE-0E7640799F7D}"/>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31</a:t>
            </a:fld>
            <a:endParaRPr kumimoji="0" lang="en-US" b="0" i="0" u="none" strike="noStrike" kern="1200" cap="none" spc="0" normalizeH="0" baseline="0" noProof="0">
              <a:ln>
                <a:noFill/>
              </a:ln>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FD84D82C-009E-4021-B9E9-2C4C53235484}"/>
              </a:ext>
            </a:extLst>
          </p:cNvPr>
          <p:cNvPicPr/>
          <p:nvPr/>
        </p:nvPicPr>
        <p:blipFill>
          <a:blip r:embed="rId3">
            <a:extLst>
              <a:ext uri="{28A0092B-C50C-407E-A947-70E740481C1C}">
                <a14:useLocalDpi xmlns:a14="http://schemas.microsoft.com/office/drawing/2010/main" val="0"/>
              </a:ext>
            </a:extLst>
          </a:blip>
          <a:stretch>
            <a:fillRect/>
          </a:stretch>
        </p:blipFill>
        <p:spPr>
          <a:xfrm>
            <a:off x="4282163" y="3439020"/>
            <a:ext cx="4565512" cy="2602341"/>
          </a:xfrm>
          <a:prstGeom prst="rect">
            <a:avLst/>
          </a:prstGeom>
        </p:spPr>
      </p:pic>
    </p:spTree>
    <p:extLst>
      <p:ext uri="{BB962C8B-B14F-4D97-AF65-F5344CB8AC3E}">
        <p14:creationId xmlns:p14="http://schemas.microsoft.com/office/powerpoint/2010/main" val="184976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E5BA2-F33F-6040-8229-4E083C182A6E}"/>
              </a:ext>
            </a:extLst>
          </p:cNvPr>
          <p:cNvSpPr>
            <a:spLocks noGrp="1"/>
          </p:cNvSpPr>
          <p:nvPr>
            <p:ph idx="1"/>
          </p:nvPr>
        </p:nvSpPr>
        <p:spPr>
          <a:xfrm>
            <a:off x="677334" y="540327"/>
            <a:ext cx="8596668" cy="5501035"/>
          </a:xfrm>
        </p:spPr>
        <p:txBody>
          <a:bodyPr/>
          <a:lstStyle/>
          <a:p>
            <a:r>
              <a:rPr lang="en-US" dirty="0"/>
              <a:t>Fully connected layer takes the output of the previous layers, “flattens” them and turns them into a single vector that can be an input for the next stage</a:t>
            </a:r>
            <a:endParaRPr lang="en-EG" dirty="0"/>
          </a:p>
          <a:p>
            <a:r>
              <a:rPr lang="en-EG" dirty="0"/>
              <a:t>Output=(Flattened Input * Weights (2d array) ) + Bias</a:t>
            </a:r>
          </a:p>
        </p:txBody>
      </p:sp>
      <p:sp>
        <p:nvSpPr>
          <p:cNvPr id="4" name="Slide Number Placeholder 3">
            <a:extLst>
              <a:ext uri="{FF2B5EF4-FFF2-40B4-BE49-F238E27FC236}">
                <a16:creationId xmlns:a16="http://schemas.microsoft.com/office/drawing/2014/main" id="{2C1E8E90-88A4-FB4A-A2C0-1DCC8964D86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0" name="Picture 9" descr="A close up of a logo&#10;&#10;Description automatically generated">
            <a:extLst>
              <a:ext uri="{FF2B5EF4-FFF2-40B4-BE49-F238E27FC236}">
                <a16:creationId xmlns:a16="http://schemas.microsoft.com/office/drawing/2014/main" id="{91E4679B-8B62-CB4C-8F32-5510AEE6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564" y="2358158"/>
            <a:ext cx="4786207" cy="3110400"/>
          </a:xfrm>
          <a:prstGeom prst="rect">
            <a:avLst/>
          </a:prstGeom>
        </p:spPr>
      </p:pic>
    </p:spTree>
    <p:extLst>
      <p:ext uri="{BB962C8B-B14F-4D97-AF65-F5344CB8AC3E}">
        <p14:creationId xmlns:p14="http://schemas.microsoft.com/office/powerpoint/2010/main" val="32317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Parameters that affect the Output volume size in a CNN.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2160589"/>
                <a:ext cx="9484097" cy="3880773"/>
              </a:xfrm>
            </p:spPr>
            <p:txBody>
              <a:bodyPr/>
              <a:lstStyle/>
              <a:p>
                <a:r>
                  <a:rPr lang="en-US" dirty="0"/>
                  <a:t>These parameters include : Number of filters used , stride and padding.</a:t>
                </a:r>
              </a:p>
              <a:p>
                <a:r>
                  <a:rPr lang="en-US" dirty="0"/>
                  <a:t>Number of filters affect the depth ,where the depth of the output equals to the number of filters used.</a:t>
                </a:r>
              </a:p>
              <a:p>
                <a:r>
                  <a:rPr lang="en-US" dirty="0"/>
                  <a:t>The stride is usually used to speed up our network, it affects the width and the height but does not affect the depth, as the stride increases , the size of the output decreases.</a:t>
                </a:r>
              </a:p>
              <a:p>
                <a:r>
                  <a:rPr lang="en-US" dirty="0"/>
                  <a:t>Padding is usually used if we want our output to have the same size like the input ( by default the size will get smaller as result of the convolution operation ).</a:t>
                </a:r>
              </a:p>
              <a:p>
                <a:r>
                  <a:rPr lang="en-US" dirty="0"/>
                  <a:t>There is a general formula that used to determine the size of the output volume which is as follows </a:t>
                </a:r>
                <a:r>
                  <a:rPr lang="en-US" b="1" dirty="0">
                    <a:effectLst>
                      <a:outerShdw blurRad="38100" dist="38100" dir="2700000" algn="tl">
                        <a:srgbClr val="000000">
                          <a:alpha val="43137"/>
                        </a:srgbClr>
                      </a:outerShdw>
                    </a:effectLst>
                  </a:rPr>
                  <a:t>output size =  </a:t>
                </a:r>
                <a14:m>
                  <m:oMath xmlns:m="http://schemas.openxmlformats.org/officeDocument/2006/math">
                    <m:f>
                      <m:fPr>
                        <m:ctrlPr>
                          <a:rPr lang="en-US" b="1" i="1">
                            <a:effectLst>
                              <a:outerShdw blurRad="38100" dist="38100" dir="2700000" algn="tl">
                                <a:srgbClr val="000000">
                                  <a:alpha val="43137"/>
                                </a:srgbClr>
                              </a:outerShdw>
                            </a:effectLst>
                            <a:latin typeface="Cambria Math" panose="02040503050406030204" pitchFamily="18" charset="0"/>
                          </a:rPr>
                        </m:ctrlPr>
                      </m:fPr>
                      <m:num>
                        <m:r>
                          <a:rPr lang="en-US" b="1" i="1">
                            <a:effectLst>
                              <a:outerShdw blurRad="38100" dist="38100" dir="2700000" algn="tl">
                                <a:srgbClr val="000000">
                                  <a:alpha val="43137"/>
                                </a:srgbClr>
                              </a:outerShdw>
                            </a:effectLst>
                            <a:latin typeface="Cambria Math" panose="02040503050406030204" pitchFamily="18" charset="0"/>
                          </a:rPr>
                          <m:t>𝑵</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𝟐</m:t>
                        </m:r>
                        <m:r>
                          <a:rPr lang="en-US" b="1" i="1">
                            <a:effectLst>
                              <a:outerShdw blurRad="38100" dist="38100" dir="2700000" algn="tl">
                                <a:srgbClr val="000000">
                                  <a:alpha val="43137"/>
                                </a:srgbClr>
                              </a:outerShdw>
                            </a:effectLst>
                            <a:latin typeface="Cambria Math" panose="02040503050406030204" pitchFamily="18" charset="0"/>
                          </a:rPr>
                          <m:t>𝑷</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𝑭</m:t>
                        </m:r>
                      </m:num>
                      <m:den>
                        <m:r>
                          <a:rPr lang="en-US" b="1" i="1">
                            <a:effectLst>
                              <a:outerShdw blurRad="38100" dist="38100" dir="2700000" algn="tl">
                                <a:srgbClr val="000000">
                                  <a:alpha val="43137"/>
                                </a:srgbClr>
                              </a:outerShdw>
                            </a:effectLst>
                            <a:latin typeface="Cambria Math" panose="02040503050406030204" pitchFamily="18" charset="0"/>
                          </a:rPr>
                          <m:t>𝑺</m:t>
                        </m:r>
                      </m:den>
                    </m:f>
                  </m:oMath>
                </a14:m>
                <a:r>
                  <a:rPr lang="en-US" b="1" dirty="0">
                    <a:effectLst>
                      <a:outerShdw blurRad="38100" dist="38100" dir="2700000" algn="tl">
                        <a:srgbClr val="000000">
                          <a:alpha val="43137"/>
                        </a:srgbClr>
                      </a:outerShdw>
                    </a:effectLst>
                  </a:rPr>
                  <a:t> + 1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2160589"/>
                <a:ext cx="9484097" cy="3880773"/>
              </a:xfrm>
              <a:blipFill rotWithShape="0">
                <a:blip r:embed="rId2"/>
                <a:stretch>
                  <a:fillRect l="-129" t="-942" r="-10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CA8298-653F-47DC-AE8F-F8C6F26182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340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number of filters.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fontScale="92500"/>
          </a:bodyPr>
          <a:lstStyle/>
          <a:p>
            <a:r>
              <a:rPr lang="en-US" sz="1600" dirty="0">
                <a:solidFill>
                  <a:schemeClr val="bg1">
                    <a:lumMod val="50000"/>
                  </a:schemeClr>
                </a:solidFill>
              </a:rPr>
              <a:t>We notice that the output size is 4x4x2 , the depth equals 2 because 2 filters are used, generally speaking the filters are used to detect some features like vertical or horizontal edges.</a:t>
            </a:r>
          </a:p>
        </p:txBody>
      </p:sp>
      <p:pic>
        <p:nvPicPr>
          <p:cNvPr id="5" name="Picture 4"/>
          <p:cNvPicPr/>
          <p:nvPr/>
        </p:nvPicPr>
        <p:blipFill>
          <a:blip r:embed="rId2"/>
          <a:stretch>
            <a:fillRect/>
          </a:stretch>
        </p:blipFill>
        <p:spPr>
          <a:xfrm>
            <a:off x="579549" y="609600"/>
            <a:ext cx="8822027" cy="3975279"/>
          </a:xfrm>
          <a:prstGeom prst="rect">
            <a:avLst/>
          </a:prstGeom>
        </p:spPr>
      </p:pic>
      <p:sp>
        <p:nvSpPr>
          <p:cNvPr id="6" name="Slide Number Placeholder 5">
            <a:extLst>
              <a:ext uri="{FF2B5EF4-FFF2-40B4-BE49-F238E27FC236}">
                <a16:creationId xmlns:a16="http://schemas.microsoft.com/office/drawing/2014/main" id="{34D6AEF0-DC10-4BCA-8BB5-3F2D47BC6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955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stride.</a:t>
            </a:r>
          </a:p>
        </p:txBody>
      </p:sp>
      <p:sp>
        <p:nvSpPr>
          <p:cNvPr id="4" name="Text Placeholder 3"/>
          <p:cNvSpPr>
            <a:spLocks noGrp="1"/>
          </p:cNvSpPr>
          <p:nvPr>
            <p:ph type="body" sz="half" idx="2"/>
          </p:nvPr>
        </p:nvSpPr>
        <p:spPr/>
        <p:txBody>
          <a:bodyPr>
            <a:normAutofit/>
          </a:bodyPr>
          <a:lstStyle/>
          <a:p>
            <a:r>
              <a:rPr lang="en-US" sz="1600" dirty="0">
                <a:solidFill>
                  <a:schemeClr val="bg1">
                    <a:lumMod val="50000"/>
                  </a:schemeClr>
                </a:solidFill>
                <a:effectLst>
                  <a:outerShdw blurRad="38100" dist="38100" dir="2700000" algn="tl">
                    <a:srgbClr val="000000">
                      <a:alpha val="43137"/>
                    </a:srgbClr>
                  </a:outerShdw>
                </a:effectLst>
              </a:rPr>
              <a:t>We notice that increasing the stride decreases the processing time and the size but at the same time it might affect the accuracy of the output ( Tradeoff ).</a:t>
            </a:r>
          </a:p>
        </p:txBody>
      </p:sp>
      <p:pic>
        <p:nvPicPr>
          <p:cNvPr id="18" name="Picture Placeholder 17"/>
          <p:cNvPicPr>
            <a:picLocks noGrp="1" noChangeAspect="1"/>
          </p:cNvPicPr>
          <p:nvPr>
            <p:ph type="pic" idx="1"/>
          </p:nvPr>
        </p:nvPicPr>
        <p:blipFill>
          <a:blip r:embed="rId2"/>
          <a:srcRect t="5645" b="5645"/>
          <a:stretch>
            <a:fillRect/>
          </a:stretch>
        </p:blipFill>
        <p:spPr>
          <a:xfrm>
            <a:off x="257577" y="554831"/>
            <a:ext cx="4559121" cy="3962400"/>
          </a:xfrm>
          <a:prstGeom prst="rect">
            <a:avLst/>
          </a:prstGeom>
        </p:spPr>
      </p:pic>
      <p:pic>
        <p:nvPicPr>
          <p:cNvPr id="17" name="Picture 16"/>
          <p:cNvPicPr>
            <a:picLocks noChangeAspect="1"/>
          </p:cNvPicPr>
          <p:nvPr/>
        </p:nvPicPr>
        <p:blipFill>
          <a:blip r:embed="rId3"/>
          <a:stretch>
            <a:fillRect/>
          </a:stretch>
        </p:blipFill>
        <p:spPr>
          <a:xfrm>
            <a:off x="4975667" y="399245"/>
            <a:ext cx="4298334" cy="3984136"/>
          </a:xfrm>
          <a:prstGeom prst="rect">
            <a:avLst/>
          </a:prstGeom>
        </p:spPr>
      </p:pic>
      <p:sp>
        <p:nvSpPr>
          <p:cNvPr id="3" name="Slide Number Placeholder 2">
            <a:extLst>
              <a:ext uri="{FF2B5EF4-FFF2-40B4-BE49-F238E27FC236}">
                <a16:creationId xmlns:a16="http://schemas.microsoft.com/office/drawing/2014/main" id="{2C7F6F6A-893E-4516-93E5-E9E95C2979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732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06230" y="233175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How it 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65913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9530E48-8A19-44DF-AAE5-AEF4D4B7FF1C}"/>
              </a:ext>
            </a:extLst>
          </p:cNvPr>
          <p:cNvPicPr>
            <a:picLocks noChangeAspect="1"/>
          </p:cNvPicPr>
          <p:nvPr/>
        </p:nvPicPr>
        <p:blipFill>
          <a:blip r:embed="rId2"/>
          <a:stretch>
            <a:fillRect/>
          </a:stretch>
        </p:blipFill>
        <p:spPr>
          <a:xfrm>
            <a:off x="0" y="-37182"/>
            <a:ext cx="12192000" cy="7126322"/>
          </a:xfrm>
          <a:prstGeom prst="rect">
            <a:avLst/>
          </a:prstGeom>
        </p:spPr>
      </p:pic>
      <p:sp>
        <p:nvSpPr>
          <p:cNvPr id="2" name="Slide Number Placeholder 1">
            <a:extLst>
              <a:ext uri="{FF2B5EF4-FFF2-40B4-BE49-F238E27FC236}">
                <a16:creationId xmlns:a16="http://schemas.microsoft.com/office/drawing/2014/main" id="{05F051B8-CA3F-4178-9106-4FBD9822CA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4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753830" y="249177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Comparative study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57848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D574-FB3B-4CF0-95D5-465F64EBD76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 </a:t>
            </a:r>
          </a:p>
        </p:txBody>
      </p:sp>
      <p:sp>
        <p:nvSpPr>
          <p:cNvPr id="3" name="Content Placeholder 2">
            <a:extLst>
              <a:ext uri="{FF2B5EF4-FFF2-40B4-BE49-F238E27FC236}">
                <a16:creationId xmlns:a16="http://schemas.microsoft.com/office/drawing/2014/main" id="{ED31399C-CE15-48CA-8EC5-63FEB1FC998C}"/>
              </a:ext>
            </a:extLst>
          </p:cNvPr>
          <p:cNvSpPr>
            <a:spLocks noGrp="1"/>
          </p:cNvSpPr>
          <p:nvPr>
            <p:ph idx="1"/>
          </p:nvPr>
        </p:nvSpPr>
        <p:spPr/>
        <p:txBody>
          <a:bodyPr/>
          <a:lstStyle/>
          <a:p>
            <a:r>
              <a:rPr lang="en-US" dirty="0"/>
              <a:t>The idea is to divide the image into multiple grids.</a:t>
            </a:r>
          </a:p>
          <a:p>
            <a:r>
              <a:rPr lang="en-US" dirty="0"/>
              <a:t>Anchor boxes </a:t>
            </a:r>
          </a:p>
          <a:p>
            <a:r>
              <a:rPr lang="en-US" dirty="0"/>
              <a:t>IOU to determine center of object with threshold</a:t>
            </a:r>
          </a:p>
          <a:p>
            <a:pPr marL="0" indent="0">
              <a:buNone/>
            </a:pPr>
            <a:endParaRPr lang="en-US" dirty="0"/>
          </a:p>
          <a:p>
            <a:endParaRPr lang="en-US" dirty="0"/>
          </a:p>
        </p:txBody>
      </p:sp>
      <p:pic>
        <p:nvPicPr>
          <p:cNvPr id="4" name="Picture 3">
            <a:extLst>
              <a:ext uri="{FF2B5EF4-FFF2-40B4-BE49-F238E27FC236}">
                <a16:creationId xmlns:a16="http://schemas.microsoft.com/office/drawing/2014/main" id="{9B1F9484-F399-4C4D-B938-36B15FDFE893}"/>
              </a:ext>
            </a:extLst>
          </p:cNvPr>
          <p:cNvPicPr>
            <a:picLocks noChangeAspect="1"/>
          </p:cNvPicPr>
          <p:nvPr/>
        </p:nvPicPr>
        <p:blipFill>
          <a:blip r:embed="rId2"/>
          <a:stretch>
            <a:fillRect/>
          </a:stretch>
        </p:blipFill>
        <p:spPr>
          <a:xfrm>
            <a:off x="5556481" y="3557905"/>
            <a:ext cx="1676400" cy="3228975"/>
          </a:xfrm>
          <a:prstGeom prst="rect">
            <a:avLst/>
          </a:prstGeom>
        </p:spPr>
      </p:pic>
      <p:pic>
        <p:nvPicPr>
          <p:cNvPr id="5" name="Picture 4">
            <a:extLst>
              <a:ext uri="{FF2B5EF4-FFF2-40B4-BE49-F238E27FC236}">
                <a16:creationId xmlns:a16="http://schemas.microsoft.com/office/drawing/2014/main" id="{01B26A48-8E81-4DF3-8CC4-8FDA33368101}"/>
              </a:ext>
            </a:extLst>
          </p:cNvPr>
          <p:cNvPicPr>
            <a:picLocks noChangeAspect="1"/>
          </p:cNvPicPr>
          <p:nvPr/>
        </p:nvPicPr>
        <p:blipFill>
          <a:blip r:embed="rId3"/>
          <a:stretch>
            <a:fillRect/>
          </a:stretch>
        </p:blipFill>
        <p:spPr>
          <a:xfrm>
            <a:off x="2601913" y="4100975"/>
            <a:ext cx="2589847" cy="2370511"/>
          </a:xfrm>
          <a:prstGeom prst="rect">
            <a:avLst/>
          </a:prstGeom>
        </p:spPr>
      </p:pic>
      <p:sp>
        <p:nvSpPr>
          <p:cNvPr id="6" name="Slide Number Placeholder 5">
            <a:extLst>
              <a:ext uri="{FF2B5EF4-FFF2-40B4-BE49-F238E27FC236}">
                <a16:creationId xmlns:a16="http://schemas.microsoft.com/office/drawing/2014/main" id="{3ECFECFF-0466-4837-A0E0-FDDB9A5732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9369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ar parked on the side of a vehicle&#10;&#10;Description generated with high confidence">
            <a:extLst>
              <a:ext uri="{FF2B5EF4-FFF2-40B4-BE49-F238E27FC236}">
                <a16:creationId xmlns:a16="http://schemas.microsoft.com/office/drawing/2014/main" id="{0FA402E3-FC3A-4B9F-8E5E-CF882B8BF281}"/>
              </a:ext>
            </a:extLst>
          </p:cNvPr>
          <p:cNvPicPr>
            <a:picLocks noChangeAspect="1"/>
          </p:cNvPicPr>
          <p:nvPr/>
        </p:nvPicPr>
        <p:blipFill rotWithShape="1">
          <a:blip r:embed="rId2"/>
          <a:srcRect l="9091" t="9558" b="1509"/>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198" y="1496991"/>
            <a:ext cx="4569803" cy="2369131"/>
          </a:xfrm>
        </p:spPr>
        <p:txBody>
          <a:bodyPr>
            <a:normAutofit/>
          </a:bodyPr>
          <a:lstStyle/>
          <a:p>
            <a:pPr algn="l"/>
            <a:r>
              <a:rPr lang="en-US" sz="4400" dirty="0">
                <a:ea typeface="+mj-lt"/>
                <a:cs typeface="+mj-lt"/>
              </a:rPr>
              <a:t>Introduction: Autonomous Car</a:t>
            </a:r>
            <a:endParaRPr lang="en-US" sz="4400" dirty="0"/>
          </a:p>
        </p:txBody>
      </p:sp>
      <p:sp>
        <p:nvSpPr>
          <p:cNvPr id="3" name="Subtitle 2"/>
          <p:cNvSpPr>
            <a:spLocks noGrp="1"/>
          </p:cNvSpPr>
          <p:nvPr>
            <p:ph type="subTitle" idx="1"/>
          </p:nvPr>
        </p:nvSpPr>
        <p:spPr>
          <a:xfrm>
            <a:off x="4700964" y="4050832"/>
            <a:ext cx="4573037" cy="1096899"/>
          </a:xfrm>
        </p:spPr>
        <p:txBody>
          <a:bodyPr>
            <a:normAutofit/>
          </a:bodyPr>
          <a:lstStyle/>
          <a:p>
            <a:pPr marL="285750" indent="-285750">
              <a:lnSpc>
                <a:spcPct val="90000"/>
              </a:lnSpc>
              <a:buFont typeface="Wingdings" charset="2"/>
              <a:buChar char="Ø"/>
            </a:pPr>
            <a:r>
              <a:rPr lang="en-US" sz="1100" dirty="0">
                <a:solidFill>
                  <a:schemeClr val="bg1"/>
                </a:solidFill>
              </a:rPr>
              <a:t>Self-Driving car </a:t>
            </a:r>
            <a:r>
              <a:rPr lang="en-US" sz="1100" dirty="0">
                <a:solidFill>
                  <a:schemeClr val="bg1"/>
                </a:solidFill>
                <a:ea typeface="+mn-lt"/>
                <a:cs typeface="+mn-lt"/>
              </a:rPr>
              <a:t>is a vehicle that is capable of sensing its environment and moving safely with little or no human input.</a:t>
            </a:r>
          </a:p>
          <a:p>
            <a:pPr marL="285750" indent="-285750">
              <a:lnSpc>
                <a:spcPct val="90000"/>
              </a:lnSpc>
              <a:buFont typeface="Wingdings" charset="2"/>
              <a:buChar char="Ø"/>
            </a:pPr>
            <a:r>
              <a:rPr lang="en-US" sz="1100" dirty="0">
                <a:solidFill>
                  <a:schemeClr val="bg1"/>
                </a:solidFill>
              </a:rPr>
              <a:t>Accidents rate could be decreased by 90% after autonomous vehicles are in the streets.</a:t>
            </a:r>
          </a:p>
          <a:p>
            <a:pPr marL="285750" indent="-285750">
              <a:lnSpc>
                <a:spcPct val="90000"/>
              </a:lnSpc>
              <a:buFont typeface="Wingdings" charset="2"/>
              <a:buChar char="Ø"/>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89D4D0E3-62BA-44EE-9F15-4FB1CFE23C2C}"/>
              </a:ext>
            </a:extLst>
          </p:cNvPr>
          <p:cNvSpPr>
            <a:spLocks noGrp="1"/>
          </p:cNvSpPr>
          <p:nvPr>
            <p:ph type="sldNum" sz="quarter" idx="12"/>
          </p:nvPr>
        </p:nvSpPr>
        <p:spPr/>
        <p:txBody>
          <a:bodyPr/>
          <a:lstStyle/>
          <a:p>
            <a:pPr lvl="0">
              <a:defRPr/>
            </a:pPr>
            <a:fld id="{3A98EE3D-8CD1-4C3F-BD1C-C98C9596463C}" type="slidenum">
              <a:rPr lang="en-US">
                <a:solidFill>
                  <a:srgbClr val="90C226"/>
                </a:solidFill>
              </a:rPr>
              <a:pPr lvl="0">
                <a:defRPr/>
              </a:pPr>
              <a:t>4</a:t>
            </a:fld>
            <a:endParaRPr lang="en-US" dirty="0">
              <a:solidFill>
                <a:srgbClr val="90C226"/>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09CD-7E0A-4798-AECA-143C96A4B3A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 </a:t>
            </a:r>
          </a:p>
        </p:txBody>
      </p:sp>
      <p:sp>
        <p:nvSpPr>
          <p:cNvPr id="3" name="Content Placeholder 2">
            <a:extLst>
              <a:ext uri="{FF2B5EF4-FFF2-40B4-BE49-F238E27FC236}">
                <a16:creationId xmlns:a16="http://schemas.microsoft.com/office/drawing/2014/main" id="{90F28E5B-797D-40D9-9C54-8C50219DD716}"/>
              </a:ext>
            </a:extLst>
          </p:cNvPr>
          <p:cNvSpPr>
            <a:spLocks noGrp="1"/>
          </p:cNvSpPr>
          <p:nvPr>
            <p:ph idx="1"/>
          </p:nvPr>
        </p:nvSpPr>
        <p:spPr/>
        <p:txBody>
          <a:bodyPr>
            <a:normAutofit/>
          </a:bodyPr>
          <a:lstStyle/>
          <a:p>
            <a:r>
              <a:rPr lang="en-US" dirty="0"/>
              <a:t>Sliding window  implementation </a:t>
            </a:r>
          </a:p>
          <a:p>
            <a:endParaRPr lang="en-US" dirty="0"/>
          </a:p>
          <a:p>
            <a:r>
              <a:rPr lang="en-US" dirty="0"/>
              <a:t>One look </a:t>
            </a:r>
          </a:p>
          <a:p>
            <a:endParaRPr lang="en-US" dirty="0"/>
          </a:p>
          <a:p>
            <a:r>
              <a:rPr lang="en-US" dirty="0"/>
              <a:t>Share computation </a:t>
            </a:r>
          </a:p>
          <a:p>
            <a:endParaRPr lang="en-US" dirty="0"/>
          </a:p>
          <a:p>
            <a:r>
              <a:rPr lang="en-US" dirty="0"/>
              <a:t>Shortcomings </a:t>
            </a:r>
          </a:p>
          <a:p>
            <a:pPr marL="0" indent="0">
              <a:buNone/>
            </a:pPr>
            <a:r>
              <a:rPr lang="en-US" dirty="0"/>
              <a:t>- Only look once much low accuracy  </a:t>
            </a:r>
            <a:br>
              <a:rPr lang="en-US" dirty="0"/>
            </a:br>
            <a:r>
              <a:rPr lang="en-US" dirty="0"/>
              <a:t>- Small objects can't be detected </a:t>
            </a:r>
            <a:br>
              <a:rPr lang="en-US" dirty="0"/>
            </a:br>
            <a:r>
              <a:rPr lang="en-US" dirty="0"/>
              <a:t>- Suffers at generalizing the objects (if dimension changes it can't classify it )</a:t>
            </a:r>
          </a:p>
        </p:txBody>
      </p:sp>
      <p:pic>
        <p:nvPicPr>
          <p:cNvPr id="6" name="Picture 5">
            <a:extLst>
              <a:ext uri="{FF2B5EF4-FFF2-40B4-BE49-F238E27FC236}">
                <a16:creationId xmlns:a16="http://schemas.microsoft.com/office/drawing/2014/main" id="{151ED41D-0A0D-44E8-8425-7B129D61A746}"/>
              </a:ext>
            </a:extLst>
          </p:cNvPr>
          <p:cNvPicPr>
            <a:picLocks noChangeAspect="1"/>
          </p:cNvPicPr>
          <p:nvPr/>
        </p:nvPicPr>
        <p:blipFill>
          <a:blip r:embed="rId2"/>
          <a:stretch>
            <a:fillRect/>
          </a:stretch>
        </p:blipFill>
        <p:spPr>
          <a:xfrm>
            <a:off x="4719334" y="2305050"/>
            <a:ext cx="2266950" cy="2247900"/>
          </a:xfrm>
          <a:prstGeom prst="rect">
            <a:avLst/>
          </a:prstGeom>
        </p:spPr>
      </p:pic>
      <p:pic>
        <p:nvPicPr>
          <p:cNvPr id="7" name="Picture 6">
            <a:extLst>
              <a:ext uri="{FF2B5EF4-FFF2-40B4-BE49-F238E27FC236}">
                <a16:creationId xmlns:a16="http://schemas.microsoft.com/office/drawing/2014/main" id="{58E0ACFD-0523-4A33-8FAF-64834D390A5D}"/>
              </a:ext>
            </a:extLst>
          </p:cNvPr>
          <p:cNvPicPr>
            <a:picLocks noChangeAspect="1"/>
          </p:cNvPicPr>
          <p:nvPr/>
        </p:nvPicPr>
        <p:blipFill>
          <a:blip r:embed="rId3"/>
          <a:stretch>
            <a:fillRect/>
          </a:stretch>
        </p:blipFill>
        <p:spPr>
          <a:xfrm>
            <a:off x="6986284" y="2343150"/>
            <a:ext cx="2209800" cy="2209800"/>
          </a:xfrm>
          <a:prstGeom prst="rect">
            <a:avLst/>
          </a:prstGeom>
        </p:spPr>
      </p:pic>
      <p:pic>
        <p:nvPicPr>
          <p:cNvPr id="8" name="Picture 7">
            <a:extLst>
              <a:ext uri="{FF2B5EF4-FFF2-40B4-BE49-F238E27FC236}">
                <a16:creationId xmlns:a16="http://schemas.microsoft.com/office/drawing/2014/main" id="{DAFA1726-21F6-4030-A603-869FA91F5751}"/>
              </a:ext>
            </a:extLst>
          </p:cNvPr>
          <p:cNvPicPr>
            <a:picLocks noChangeAspect="1"/>
          </p:cNvPicPr>
          <p:nvPr/>
        </p:nvPicPr>
        <p:blipFill>
          <a:blip r:embed="rId4"/>
          <a:stretch>
            <a:fillRect/>
          </a:stretch>
        </p:blipFill>
        <p:spPr>
          <a:xfrm>
            <a:off x="9196084" y="2343150"/>
            <a:ext cx="2238375" cy="2200275"/>
          </a:xfrm>
          <a:prstGeom prst="rect">
            <a:avLst/>
          </a:prstGeom>
        </p:spPr>
      </p:pic>
      <p:sp>
        <p:nvSpPr>
          <p:cNvPr id="4" name="Slide Number Placeholder 3">
            <a:extLst>
              <a:ext uri="{FF2B5EF4-FFF2-40B4-BE49-F238E27FC236}">
                <a16:creationId xmlns:a16="http://schemas.microsoft.com/office/drawing/2014/main" id="{AA309079-2D33-4881-B8A9-23D6BC987E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346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D383-6E7E-49C9-9890-DF03FEC82B0F}"/>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SSD (single shot Detector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80B40C2-35A9-4177-88FD-7F55743E15DC}"/>
              </a:ext>
            </a:extLst>
          </p:cNvPr>
          <p:cNvSpPr>
            <a:spLocks noGrp="1"/>
          </p:cNvSpPr>
          <p:nvPr>
            <p:ph idx="1"/>
          </p:nvPr>
        </p:nvSpPr>
        <p:spPr/>
        <p:txBody>
          <a:bodyPr/>
          <a:lstStyle/>
          <a:p>
            <a:r>
              <a:rPr lang="en-US" dirty="0"/>
              <a:t>One shot and share many things with yolo</a:t>
            </a:r>
          </a:p>
          <a:p>
            <a:r>
              <a:rPr lang="en-US" dirty="0"/>
              <a:t>Many anchor boxes with different feature maps </a:t>
            </a:r>
          </a:p>
          <a:p>
            <a:r>
              <a:rPr lang="en-US" dirty="0"/>
              <a:t>6 aspect ratios  allowed </a:t>
            </a:r>
          </a:p>
          <a:p>
            <a:r>
              <a:rPr lang="en-US" dirty="0"/>
              <a:t>Slower than yolo </a:t>
            </a:r>
          </a:p>
          <a:p>
            <a:pPr marL="0" indent="0">
              <a:buNone/>
            </a:pPr>
            <a:r>
              <a:rPr lang="en-US" dirty="0"/>
              <a:t>    - not suitable for real time application </a:t>
            </a:r>
            <a:br>
              <a:rPr lang="en-US" dirty="0"/>
            </a:br>
            <a:r>
              <a:rPr lang="en-US" dirty="0"/>
              <a:t>   </a:t>
            </a:r>
            <a:br>
              <a:rPr lang="en-US" dirty="0"/>
            </a:br>
            <a:r>
              <a:rPr lang="en-US" dirty="0"/>
              <a:t>    - 	</a:t>
            </a:r>
          </a:p>
          <a:p>
            <a:endParaRPr lang="en-US" dirty="0"/>
          </a:p>
        </p:txBody>
      </p:sp>
      <p:pic>
        <p:nvPicPr>
          <p:cNvPr id="4" name="Picture 3">
            <a:extLst>
              <a:ext uri="{FF2B5EF4-FFF2-40B4-BE49-F238E27FC236}">
                <a16:creationId xmlns:a16="http://schemas.microsoft.com/office/drawing/2014/main" id="{5D7C4B85-1406-4E39-997D-55794489E633}"/>
              </a:ext>
            </a:extLst>
          </p:cNvPr>
          <p:cNvPicPr>
            <a:picLocks noChangeAspect="1"/>
          </p:cNvPicPr>
          <p:nvPr/>
        </p:nvPicPr>
        <p:blipFill>
          <a:blip r:embed="rId2"/>
          <a:stretch>
            <a:fillRect/>
          </a:stretch>
        </p:blipFill>
        <p:spPr>
          <a:xfrm>
            <a:off x="677334" y="4219575"/>
            <a:ext cx="7810500" cy="2638425"/>
          </a:xfrm>
          <a:prstGeom prst="rect">
            <a:avLst/>
          </a:prstGeom>
        </p:spPr>
      </p:pic>
      <p:sp>
        <p:nvSpPr>
          <p:cNvPr id="5" name="Slide Number Placeholder 4">
            <a:extLst>
              <a:ext uri="{FF2B5EF4-FFF2-40B4-BE49-F238E27FC236}">
                <a16:creationId xmlns:a16="http://schemas.microsoft.com/office/drawing/2014/main" id="{A884E0FF-D37F-4199-A10A-0A58DCB67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3317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B3C0-B82E-4771-8C6F-777BA3196F8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R-CNN.</a:t>
            </a:r>
          </a:p>
        </p:txBody>
      </p:sp>
      <p:sp>
        <p:nvSpPr>
          <p:cNvPr id="3" name="Content Placeholder 2">
            <a:extLst>
              <a:ext uri="{FF2B5EF4-FFF2-40B4-BE49-F238E27FC236}">
                <a16:creationId xmlns:a16="http://schemas.microsoft.com/office/drawing/2014/main" id="{A4C68EF3-04DB-4D62-AED6-C12F3AD7D100}"/>
              </a:ext>
            </a:extLst>
          </p:cNvPr>
          <p:cNvSpPr>
            <a:spLocks noGrp="1"/>
          </p:cNvSpPr>
          <p:nvPr>
            <p:ph idx="1"/>
          </p:nvPr>
        </p:nvSpPr>
        <p:spPr>
          <a:xfrm>
            <a:off x="677334" y="1614250"/>
            <a:ext cx="8596668" cy="4427112"/>
          </a:xfrm>
        </p:spPr>
        <p:txBody>
          <a:bodyPr vert="horz" lIns="91440" tIns="45720" rIns="91440" bIns="45720" rtlCol="0" anchor="t">
            <a:normAutofit/>
          </a:bodyPr>
          <a:lstStyle/>
          <a:p>
            <a:r>
              <a:rPr lang="en-US" dirty="0">
                <a:ea typeface="+mn-lt"/>
                <a:cs typeface="+mn-lt"/>
              </a:rPr>
              <a:t>RCNN uses selective search to extract these boxes from an image </a:t>
            </a:r>
          </a:p>
          <a:p>
            <a:r>
              <a:rPr lang="en-US" dirty="0">
                <a:ea typeface="+mn-lt"/>
                <a:cs typeface="+mn-lt"/>
              </a:rPr>
              <a:t>Selective Search is a region proposal algorithm based on computing hierarchical grouping of similar regions based on color, texture, size and shape compatibility</a:t>
            </a:r>
          </a:p>
          <a:p>
            <a:r>
              <a:rPr lang="en-US" dirty="0">
                <a:ea typeface="+mn-lt"/>
                <a:cs typeface="+mn-lt"/>
              </a:rPr>
              <a:t>After getting the regions, we train SVM to classify objects and background. For each class, we train one binary SVM</a:t>
            </a:r>
            <a:endParaRPr lang="en-US" dirty="0"/>
          </a:p>
          <a:p>
            <a:endParaRPr lang="en-US" dirty="0"/>
          </a:p>
        </p:txBody>
      </p:sp>
      <p:pic>
        <p:nvPicPr>
          <p:cNvPr id="4" name="Picture 4" descr="A picture containing text, graffiti&#10;&#10;Description generated with very high confidence">
            <a:extLst>
              <a:ext uri="{FF2B5EF4-FFF2-40B4-BE49-F238E27FC236}">
                <a16:creationId xmlns:a16="http://schemas.microsoft.com/office/drawing/2014/main" id="{0B2AC9D6-10A4-4C0F-83C0-32EFF6BE17ED}"/>
              </a:ext>
            </a:extLst>
          </p:cNvPr>
          <p:cNvPicPr>
            <a:picLocks noChangeAspect="1"/>
          </p:cNvPicPr>
          <p:nvPr/>
        </p:nvPicPr>
        <p:blipFill>
          <a:blip r:embed="rId2"/>
          <a:stretch>
            <a:fillRect/>
          </a:stretch>
        </p:blipFill>
        <p:spPr>
          <a:xfrm>
            <a:off x="1422400" y="3837065"/>
            <a:ext cx="3289539" cy="2202610"/>
          </a:xfrm>
          <a:prstGeom prst="rect">
            <a:avLst/>
          </a:prstGeom>
        </p:spPr>
      </p:pic>
      <p:pic>
        <p:nvPicPr>
          <p:cNvPr id="6" name="Picture 6" descr="A picture containing table, indoor, sitting, plate&#10;&#10;Description generated with very high confidence">
            <a:extLst>
              <a:ext uri="{FF2B5EF4-FFF2-40B4-BE49-F238E27FC236}">
                <a16:creationId xmlns:a16="http://schemas.microsoft.com/office/drawing/2014/main" id="{7B4308DB-3B2F-4A11-A589-A1F74F9354F9}"/>
              </a:ext>
            </a:extLst>
          </p:cNvPr>
          <p:cNvPicPr>
            <a:picLocks noChangeAspect="1"/>
          </p:cNvPicPr>
          <p:nvPr/>
        </p:nvPicPr>
        <p:blipFill>
          <a:blip r:embed="rId3"/>
          <a:stretch>
            <a:fillRect/>
          </a:stretch>
        </p:blipFill>
        <p:spPr>
          <a:xfrm>
            <a:off x="5879441" y="3840551"/>
            <a:ext cx="3222326" cy="2196143"/>
          </a:xfrm>
          <a:prstGeom prst="rect">
            <a:avLst/>
          </a:prstGeom>
        </p:spPr>
      </p:pic>
      <p:sp>
        <p:nvSpPr>
          <p:cNvPr id="5" name="Slide Number Placeholder 4">
            <a:extLst>
              <a:ext uri="{FF2B5EF4-FFF2-40B4-BE49-F238E27FC236}">
                <a16:creationId xmlns:a16="http://schemas.microsoft.com/office/drawing/2014/main" id="{42BEC15E-4DE8-47DD-8622-E4ECE40E1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5946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AFCB-9C3F-445B-BDB3-8D01ECA6E64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Problems with RCNN.</a:t>
            </a:r>
          </a:p>
          <a:p>
            <a:endParaRPr lang="en-US" dirty="0"/>
          </a:p>
        </p:txBody>
      </p:sp>
      <p:sp>
        <p:nvSpPr>
          <p:cNvPr id="5" name="Content Placeholder 4">
            <a:extLst>
              <a:ext uri="{FF2B5EF4-FFF2-40B4-BE49-F238E27FC236}">
                <a16:creationId xmlns:a16="http://schemas.microsoft.com/office/drawing/2014/main" id="{BAD6C03F-90E3-48C4-820C-8077211BB6E2}"/>
              </a:ext>
            </a:extLst>
          </p:cNvPr>
          <p:cNvSpPr>
            <a:spLocks noGrp="1"/>
          </p:cNvSpPr>
          <p:nvPr>
            <p:ph idx="1"/>
          </p:nvPr>
        </p:nvSpPr>
        <p:spPr>
          <a:xfrm>
            <a:off x="677334" y="1930401"/>
            <a:ext cx="8596668" cy="2817000"/>
          </a:xfrm>
        </p:spPr>
        <p:txBody>
          <a:bodyPr vert="horz" lIns="91440" tIns="45720" rIns="91440" bIns="45720" rtlCol="0" anchor="t">
            <a:normAutofit/>
          </a:bodyPr>
          <a:lstStyle/>
          <a:p>
            <a:r>
              <a:rPr lang="en-US" dirty="0">
                <a:ea typeface="+mn-lt"/>
                <a:cs typeface="+mn-lt"/>
              </a:rPr>
              <a:t>Extracting 2,000 regions for each image based on selective search.</a:t>
            </a:r>
            <a:endParaRPr lang="en-US" dirty="0"/>
          </a:p>
          <a:p>
            <a:r>
              <a:rPr lang="en-US" dirty="0">
                <a:ea typeface="+mn-lt"/>
                <a:cs typeface="+mn-lt"/>
              </a:rPr>
              <a:t>Extracting features using CNN for every image region. Suppose we have N images, then the number of CNN features will be N*2,000</a:t>
            </a:r>
            <a:endParaRPr lang="en-US" dirty="0"/>
          </a:p>
          <a:p>
            <a:r>
              <a:rPr lang="en-US" dirty="0">
                <a:ea typeface="+mn-lt"/>
                <a:cs typeface="+mn-lt"/>
              </a:rPr>
              <a:t>It takes around 40-50 seconds to make predictions for each new image, which essentially makes the model too slow.</a:t>
            </a:r>
            <a:endParaRPr lang="en-US" dirty="0"/>
          </a:p>
        </p:txBody>
      </p:sp>
      <p:sp>
        <p:nvSpPr>
          <p:cNvPr id="3" name="Slide Number Placeholder 2">
            <a:extLst>
              <a:ext uri="{FF2B5EF4-FFF2-40B4-BE49-F238E27FC236}">
                <a16:creationId xmlns:a16="http://schemas.microsoft.com/office/drawing/2014/main" id="{A7898E36-A78C-4F37-8AA0-B2AF651AFE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1911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D95-B34E-4A8A-B1B3-931CDCF6037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Fast RCNN.</a:t>
            </a:r>
          </a:p>
        </p:txBody>
      </p:sp>
      <p:sp>
        <p:nvSpPr>
          <p:cNvPr id="7" name="Content Placeholder 6">
            <a:extLst>
              <a:ext uri="{FF2B5EF4-FFF2-40B4-BE49-F238E27FC236}">
                <a16:creationId xmlns:a16="http://schemas.microsoft.com/office/drawing/2014/main" id="{2F2D94C1-3CA7-4BAD-8CA7-03C1B923D92E}"/>
              </a:ext>
            </a:extLst>
          </p:cNvPr>
          <p:cNvSpPr>
            <a:spLocks noGrp="1"/>
          </p:cNvSpPr>
          <p:nvPr>
            <p:ph idx="1"/>
          </p:nvPr>
        </p:nvSpPr>
        <p:spPr>
          <a:xfrm>
            <a:off x="677334" y="1354197"/>
            <a:ext cx="8596668" cy="4687165"/>
          </a:xfrm>
        </p:spPr>
        <p:txBody>
          <a:bodyPr vert="horz" lIns="91440" tIns="45720" rIns="91440" bIns="45720" rtlCol="0" anchor="t">
            <a:normAutofit/>
          </a:bodyPr>
          <a:lstStyle/>
          <a:p>
            <a:r>
              <a:rPr lang="en-US" dirty="0">
                <a:ea typeface="+mn-lt"/>
                <a:cs typeface="+mn-lt"/>
              </a:rPr>
              <a:t>In Fast RCNN, we feed the input image to the CNN, which in turn generates the convolutional feature maps. Using these maps, the regions of proposals are extracted.</a:t>
            </a:r>
          </a:p>
          <a:p>
            <a:r>
              <a:rPr lang="en-US" dirty="0">
                <a:ea typeface="+mn-lt"/>
                <a:cs typeface="+mn-lt"/>
              </a:rPr>
              <a:t>The feature map is the output of one filter applied to the previous layer. A given filter is drawn across the entire previous layer, moved one pixel at a time.</a:t>
            </a:r>
          </a:p>
          <a:p>
            <a:r>
              <a:rPr lang="en-US" dirty="0">
                <a:ea typeface="+mn-lt"/>
                <a:cs typeface="+mn-lt"/>
              </a:rPr>
              <a:t>A softmax layer is used on top of the fully connected network to output classes. Along with the softmax layer.</a:t>
            </a:r>
          </a:p>
          <a:p>
            <a:r>
              <a:rPr lang="en-US" dirty="0"/>
              <a:t>But still not the best.</a:t>
            </a:r>
          </a:p>
        </p:txBody>
      </p:sp>
      <p:pic>
        <p:nvPicPr>
          <p:cNvPr id="3" name="Picture 3" descr="A picture containing water, group&#10;&#10;Description generated with very high confidence">
            <a:extLst>
              <a:ext uri="{FF2B5EF4-FFF2-40B4-BE49-F238E27FC236}">
                <a16:creationId xmlns:a16="http://schemas.microsoft.com/office/drawing/2014/main" id="{1C8FBA85-32AC-4D38-8F37-B51347060FB5}"/>
              </a:ext>
            </a:extLst>
          </p:cNvPr>
          <p:cNvPicPr>
            <a:picLocks noChangeAspect="1"/>
          </p:cNvPicPr>
          <p:nvPr/>
        </p:nvPicPr>
        <p:blipFill>
          <a:blip r:embed="rId2"/>
          <a:stretch>
            <a:fillRect/>
          </a:stretch>
        </p:blipFill>
        <p:spPr>
          <a:xfrm>
            <a:off x="4141787" y="4247733"/>
            <a:ext cx="1662531" cy="1624431"/>
          </a:xfrm>
          <a:prstGeom prst="rect">
            <a:avLst/>
          </a:prstGeom>
        </p:spPr>
      </p:pic>
      <p:sp>
        <p:nvSpPr>
          <p:cNvPr id="4" name="Slide Number Placeholder 3">
            <a:extLst>
              <a:ext uri="{FF2B5EF4-FFF2-40B4-BE49-F238E27FC236}">
                <a16:creationId xmlns:a16="http://schemas.microsoft.com/office/drawing/2014/main" id="{185F2F99-FD50-4408-8C1C-F82E54ABA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13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8A505E-152F-4A53-8C50-5E6C8EE246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05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E3C9E4-946E-456F-92D6-A5C81E4F22E3}"/>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9973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EC916B-BD28-45A0-8E81-BF94D3C85F0E}"/>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5" name="Picture 6">
            <a:extLst>
              <a:ext uri="{FF2B5EF4-FFF2-40B4-BE49-F238E27FC236}">
                <a16:creationId xmlns:a16="http://schemas.microsoft.com/office/drawing/2014/main" id="{6E4C422A-97A4-4EE4-A5CC-4826DBBF1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40"/>
            <a:ext cx="12192000" cy="721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6CA2C-C2F3-4E50-95CC-6019D2DF96D0}"/>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5" name="Picture 4">
            <a:extLst>
              <a:ext uri="{FF2B5EF4-FFF2-40B4-BE49-F238E27FC236}">
                <a16:creationId xmlns:a16="http://schemas.microsoft.com/office/drawing/2014/main" id="{711D22D2-974B-44B3-9FF4-BB708AC4F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155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038-4D78-4859-ACA8-828AA97F70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 R-CNN.</a:t>
            </a:r>
          </a:p>
        </p:txBody>
      </p:sp>
      <p:sp>
        <p:nvSpPr>
          <p:cNvPr id="15" name="Content Placeholder 14">
            <a:extLst>
              <a:ext uri="{FF2B5EF4-FFF2-40B4-BE49-F238E27FC236}">
                <a16:creationId xmlns:a16="http://schemas.microsoft.com/office/drawing/2014/main" id="{B1AB04F8-36E0-479F-989B-D41E6EB0EE6F}"/>
              </a:ext>
            </a:extLst>
          </p:cNvPr>
          <p:cNvSpPr>
            <a:spLocks noGrp="1"/>
          </p:cNvSpPr>
          <p:nvPr>
            <p:ph idx="1"/>
          </p:nvPr>
        </p:nvSpPr>
        <p:spPr>
          <a:xfrm>
            <a:off x="677334" y="1790164"/>
            <a:ext cx="8596668" cy="3883694"/>
          </a:xfrm>
        </p:spPr>
        <p:txBody>
          <a:bodyPr vert="horz" lIns="91440" tIns="45720" rIns="91440" bIns="45720" rtlCol="0" anchor="t">
            <a:normAutofit/>
          </a:bodyPr>
          <a:lstStyle/>
          <a:p>
            <a:r>
              <a:rPr lang="en-US" dirty="0">
                <a:ea typeface="+mn-lt"/>
                <a:cs typeface="+mn-lt"/>
              </a:rPr>
              <a:t>To begin with, Faster RCNN takes the feature maps from CNN and passes them on to the Region Proposal Network. RPN uses a sliding window over these feature maps, and at each window, it generates </a:t>
            </a:r>
            <a:r>
              <a:rPr lang="en-US" i="1" dirty="0">
                <a:ea typeface="+mn-lt"/>
                <a:cs typeface="+mn-lt"/>
              </a:rPr>
              <a:t>k</a:t>
            </a:r>
            <a:r>
              <a:rPr lang="en-US" dirty="0">
                <a:ea typeface="+mn-lt"/>
                <a:cs typeface="+mn-lt"/>
              </a:rPr>
              <a:t> Anchor boxes of different shapes and sizes:</a:t>
            </a:r>
            <a:endParaRPr lang="en-US" dirty="0"/>
          </a:p>
          <a:p>
            <a:r>
              <a:rPr lang="en-US" dirty="0">
                <a:ea typeface="+mn-lt"/>
                <a:cs typeface="+mn-lt"/>
              </a:rPr>
              <a:t>Anchor boxes are fixed sized boundary boxes that are placed throughout the image and have different shapes and sizes. For each anchor, RPN predicts two things.</a:t>
            </a:r>
            <a:endParaRPr lang="en-US" dirty="0"/>
          </a:p>
          <a:p>
            <a:r>
              <a:rPr lang="en-US" dirty="0">
                <a:ea typeface="+mn-lt"/>
                <a:cs typeface="+mn-lt"/>
              </a:rPr>
              <a:t>The first is the probability that an anchor is an object (it does not consider which class the object belongs to)</a:t>
            </a:r>
            <a:endParaRPr lang="en-US" dirty="0"/>
          </a:p>
          <a:p>
            <a:r>
              <a:rPr lang="en-US" dirty="0">
                <a:ea typeface="+mn-lt"/>
                <a:cs typeface="+mn-lt"/>
              </a:rPr>
              <a:t>Second is the bounding box regressor for adjusting the anchors to better fit the object.</a:t>
            </a: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FD8E1E6-5778-4178-BE5A-EDFC533474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650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807284-1E7F-4EFF-9FA6-D1584D9C5C75}"/>
              </a:ext>
            </a:extLst>
          </p:cNvPr>
          <p:cNvPicPr>
            <a:picLocks noGrp="1" noChangeAspect="1"/>
          </p:cNvPicPr>
          <p:nvPr>
            <p:ph idx="1"/>
          </p:nvPr>
        </p:nvPicPr>
        <p:blipFill>
          <a:blip r:embed="rId2"/>
          <a:stretch>
            <a:fillRect/>
          </a:stretch>
        </p:blipFill>
        <p:spPr>
          <a:xfrm>
            <a:off x="4678579" y="1919958"/>
            <a:ext cx="4257125" cy="3800563"/>
          </a:xfrm>
        </p:spPr>
      </p:pic>
      <p:pic>
        <p:nvPicPr>
          <p:cNvPr id="8" name="Picture 8" descr="A close up of a map&#10;&#10;Description generated with high confidence">
            <a:extLst>
              <a:ext uri="{FF2B5EF4-FFF2-40B4-BE49-F238E27FC236}">
                <a16:creationId xmlns:a16="http://schemas.microsoft.com/office/drawing/2014/main" id="{17CCB02F-C216-44C6-8B89-8DD8676A7114}"/>
              </a:ext>
            </a:extLst>
          </p:cNvPr>
          <p:cNvPicPr>
            <a:picLocks noChangeAspect="1"/>
          </p:cNvPicPr>
          <p:nvPr/>
        </p:nvPicPr>
        <p:blipFill>
          <a:blip r:embed="rId3"/>
          <a:stretch>
            <a:fillRect/>
          </a:stretch>
        </p:blipFill>
        <p:spPr>
          <a:xfrm>
            <a:off x="558466" y="1963487"/>
            <a:ext cx="4417595" cy="3759868"/>
          </a:xfrm>
          <a:prstGeom prst="rect">
            <a:avLst/>
          </a:prstGeom>
        </p:spPr>
      </p:pic>
      <p:sp>
        <p:nvSpPr>
          <p:cNvPr id="2" name="Slide Number Placeholder 1">
            <a:extLst>
              <a:ext uri="{FF2B5EF4-FFF2-40B4-BE49-F238E27FC236}">
                <a16:creationId xmlns:a16="http://schemas.microsoft.com/office/drawing/2014/main" id="{4766FD8A-216A-4BC9-AD78-BA7091A96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9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34FF6C2B-6F36-44A8-8348-37A8C20ADF08}"/>
              </a:ext>
            </a:extLst>
          </p:cNvPr>
          <p:cNvPicPr>
            <a:picLocks noGrp="1" noChangeAspect="1"/>
          </p:cNvPicPr>
          <p:nvPr>
            <p:ph idx="1"/>
          </p:nvPr>
        </p:nvPicPr>
        <p:blipFill>
          <a:blip r:embed="rId2"/>
          <a:stretch>
            <a:fillRect/>
          </a:stretch>
        </p:blipFill>
        <p:spPr>
          <a:xfrm>
            <a:off x="2004482" y="1209369"/>
            <a:ext cx="6353925" cy="4231714"/>
          </a:xfrm>
        </p:spPr>
      </p:pic>
      <p:sp>
        <p:nvSpPr>
          <p:cNvPr id="2" name="Slide Number Placeholder 1">
            <a:extLst>
              <a:ext uri="{FF2B5EF4-FFF2-40B4-BE49-F238E27FC236}">
                <a16:creationId xmlns:a16="http://schemas.microsoft.com/office/drawing/2014/main" id="{F35035E9-6170-45F1-8CB4-36F1D8D7D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927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E44B-92C2-480C-890F-FE2CEE943DA0}"/>
              </a:ext>
            </a:extLst>
          </p:cNvPr>
          <p:cNvSpPr>
            <a:spLocks noGrp="1"/>
          </p:cNvSpPr>
          <p:nvPr>
            <p:ph type="title"/>
          </p:nvPr>
        </p:nvSpPr>
        <p:spPr>
          <a:xfrm>
            <a:off x="591070" y="623977"/>
            <a:ext cx="8596668" cy="1320800"/>
          </a:xfrm>
        </p:spPr>
        <p:txBody>
          <a:bodyPr>
            <a:normAutofit/>
          </a:bodyPr>
          <a:lstStyle/>
          <a:p>
            <a:r>
              <a:rPr lang="en-US" b="1" dirty="0">
                <a:effectLst>
                  <a:outerShdw blurRad="38100" dist="38100" dir="2700000" algn="tl">
                    <a:srgbClr val="000000">
                      <a:alpha val="43137"/>
                    </a:srgbClr>
                  </a:outerShdw>
                </a:effectLst>
              </a:rPr>
              <a:t>COMPARISON.</a:t>
            </a:r>
          </a:p>
        </p:txBody>
      </p:sp>
      <p:sp>
        <p:nvSpPr>
          <p:cNvPr id="3" name="Content Placeholder 2">
            <a:extLst>
              <a:ext uri="{FF2B5EF4-FFF2-40B4-BE49-F238E27FC236}">
                <a16:creationId xmlns:a16="http://schemas.microsoft.com/office/drawing/2014/main" id="{E2D7477D-EC07-40CA-92E6-7C728550B307}"/>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B9D6B5F9-8917-4B84-A53C-CD8F5B5826B3}"/>
              </a:ext>
            </a:extLst>
          </p:cNvPr>
          <p:cNvPicPr>
            <a:picLocks noChangeAspect="1"/>
          </p:cNvPicPr>
          <p:nvPr/>
        </p:nvPicPr>
        <p:blipFill>
          <a:blip r:embed="rId2"/>
          <a:stretch>
            <a:fillRect/>
          </a:stretch>
        </p:blipFill>
        <p:spPr>
          <a:xfrm>
            <a:off x="4882802" y="2270408"/>
            <a:ext cx="4307557" cy="295634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D8D6F42-BE21-4F86-BDC8-87E2D7511AA2}"/>
              </a:ext>
            </a:extLst>
          </p:cNvPr>
          <p:cNvPicPr>
            <a:picLocks noChangeAspect="1"/>
          </p:cNvPicPr>
          <p:nvPr/>
        </p:nvPicPr>
        <p:blipFill>
          <a:blip r:embed="rId3"/>
          <a:stretch>
            <a:fillRect/>
          </a:stretch>
        </p:blipFill>
        <p:spPr>
          <a:xfrm>
            <a:off x="593558" y="2226630"/>
            <a:ext cx="4320674" cy="3006318"/>
          </a:xfrm>
          <a:prstGeom prst="rect">
            <a:avLst/>
          </a:prstGeom>
        </p:spPr>
      </p:pic>
      <p:sp>
        <p:nvSpPr>
          <p:cNvPr id="6" name="Slide Number Placeholder 5">
            <a:extLst>
              <a:ext uri="{FF2B5EF4-FFF2-40B4-BE49-F238E27FC236}">
                <a16:creationId xmlns:a16="http://schemas.microsoft.com/office/drawing/2014/main" id="{C2DA6FBE-0E33-4F26-8430-5DC2A4A2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090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b="0" i="0" u="none" strike="noStrike" kern="1200" cap="none" spc="0" normalizeH="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577041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a:xfrm>
            <a:off x="6096000" y="609600"/>
            <a:ext cx="3178002" cy="1922060"/>
          </a:xfrm>
        </p:spPr>
        <p:txBody>
          <a:bodyPr anchor="b">
            <a:normAutofit/>
          </a:bodyPr>
          <a:lstStyle/>
          <a:p>
            <a:r>
              <a:rPr lang="en-US" sz="3200" b="1" dirty="0">
                <a:effectLst>
                  <a:outerShdw blurRad="38100" dist="38100" dir="2700000" algn="tl">
                    <a:srgbClr val="000000">
                      <a:alpha val="43137"/>
                    </a:srgbClr>
                  </a:outerShdw>
                </a:effectLst>
              </a:rPr>
              <a:t>Faster-RCNN</a:t>
            </a:r>
            <a:r>
              <a:rPr lang="en-US" sz="3200" dirty="0"/>
              <a:t> </a:t>
            </a:r>
            <a:r>
              <a:rPr lang="en-US" sz="3200" b="1" dirty="0">
                <a:effectLst>
                  <a:outerShdw blurRad="38100" dist="38100" dir="2700000" algn="tl">
                    <a:srgbClr val="000000">
                      <a:alpha val="43137"/>
                    </a:srgbClr>
                  </a:outerShdw>
                </a:effectLst>
              </a:rPr>
              <a:t>Simulation</a:t>
            </a:r>
            <a:endParaRPr lang="en-GB" sz="3200" dirty="0"/>
          </a:p>
        </p:txBody>
      </p:sp>
      <p:pic>
        <p:nvPicPr>
          <p:cNvPr id="9" name="Picture 8" descr="A double decker bus driving down a city street&#10;&#10;Description automatically generated">
            <a:extLst>
              <a:ext uri="{FF2B5EF4-FFF2-40B4-BE49-F238E27FC236}">
                <a16:creationId xmlns:a16="http://schemas.microsoft.com/office/drawing/2014/main" id="{BA5934D8-BBF1-462F-AC2F-45BDE59B9F7C}"/>
              </a:ext>
            </a:extLst>
          </p:cNvPr>
          <p:cNvPicPr>
            <a:picLocks noChangeAspect="1"/>
          </p:cNvPicPr>
          <p:nvPr/>
        </p:nvPicPr>
        <p:blipFill rotWithShape="1">
          <a:blip r:embed="rId2">
            <a:extLst>
              <a:ext uri="{28A0092B-C50C-407E-A947-70E740481C1C}">
                <a14:useLocalDpi xmlns:a14="http://schemas.microsoft.com/office/drawing/2010/main" val="0"/>
              </a:ext>
            </a:extLst>
          </a:blip>
          <a:srcRect t="3105" b="10476"/>
          <a:stretch/>
        </p:blipFill>
        <p:spPr>
          <a:xfrm>
            <a:off x="3078396" y="10"/>
            <a:ext cx="3030396" cy="2618824"/>
          </a:xfrm>
          <a:custGeom>
            <a:avLst/>
            <a:gdLst/>
            <a:ahLst/>
            <a:cxnLst/>
            <a:rect l="l" t="t" r="r" b="b"/>
            <a:pathLst>
              <a:path w="3030396" h="2618834">
                <a:moveTo>
                  <a:pt x="398252" y="0"/>
                </a:moveTo>
                <a:lnTo>
                  <a:pt x="1887012" y="0"/>
                </a:lnTo>
                <a:lnTo>
                  <a:pt x="1887012" y="1"/>
                </a:lnTo>
                <a:lnTo>
                  <a:pt x="3030396" y="1"/>
                </a:lnTo>
                <a:lnTo>
                  <a:pt x="2639222" y="2618834"/>
                </a:lnTo>
                <a:lnTo>
                  <a:pt x="0" y="2618834"/>
                </a:lnTo>
                <a:close/>
              </a:path>
            </a:pathLst>
          </a:custGeom>
        </p:spPr>
      </p:pic>
      <p:pic>
        <p:nvPicPr>
          <p:cNvPr id="7" name="Picture 6" descr="A car parked in front of a brick building&#10;&#10;Description automatically generated">
            <a:extLst>
              <a:ext uri="{FF2B5EF4-FFF2-40B4-BE49-F238E27FC236}">
                <a16:creationId xmlns:a16="http://schemas.microsoft.com/office/drawing/2014/main" id="{4E70CAA9-6C1D-4C7C-AB37-3B527ECDD351}"/>
              </a:ext>
            </a:extLst>
          </p:cNvPr>
          <p:cNvPicPr>
            <a:picLocks noChangeAspect="1"/>
          </p:cNvPicPr>
          <p:nvPr/>
        </p:nvPicPr>
        <p:blipFill rotWithShape="1">
          <a:blip r:embed="rId3">
            <a:extLst>
              <a:ext uri="{28A0092B-C50C-407E-A947-70E740481C1C}">
                <a14:useLocalDpi xmlns:a14="http://schemas.microsoft.com/office/drawing/2010/main" val="0"/>
              </a:ext>
            </a:extLst>
          </a:blip>
          <a:srcRect t="3177" r="-4" b="10620"/>
          <a:stretch/>
        </p:blipFill>
        <p:spPr>
          <a:xfrm>
            <a:off x="440943" y="10"/>
            <a:ext cx="3038117" cy="2618824"/>
          </a:xfrm>
          <a:custGeom>
            <a:avLst/>
            <a:gdLst/>
            <a:ahLst/>
            <a:cxnLst/>
            <a:rect l="l" t="t" r="r" b="b"/>
            <a:pathLst>
              <a:path w="3038117" h="2618834">
                <a:moveTo>
                  <a:pt x="389438" y="0"/>
                </a:moveTo>
                <a:lnTo>
                  <a:pt x="3038117" y="0"/>
                </a:lnTo>
                <a:lnTo>
                  <a:pt x="2639865" y="2618834"/>
                </a:lnTo>
                <a:lnTo>
                  <a:pt x="0" y="2618834"/>
                </a:lnTo>
                <a:close/>
              </a:path>
            </a:pathLst>
          </a:custGeom>
        </p:spPr>
      </p:pic>
      <p:pic>
        <p:nvPicPr>
          <p:cNvPr id="11" name="Picture 10" descr="A car parked on the side of a road&#10;&#10;Description automatically generated">
            <a:extLst>
              <a:ext uri="{FF2B5EF4-FFF2-40B4-BE49-F238E27FC236}">
                <a16:creationId xmlns:a16="http://schemas.microsoft.com/office/drawing/2014/main" id="{3173E97F-B630-49A6-AF26-CD7D3B76ED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00" r="11104" b="2"/>
          <a:stretch/>
        </p:blipFill>
        <p:spPr>
          <a:xfrm>
            <a:off x="1" y="2618834"/>
            <a:ext cx="5717617" cy="4239166"/>
          </a:xfrm>
          <a:custGeom>
            <a:avLst/>
            <a:gdLst/>
            <a:ahLst/>
            <a:cxnLst/>
            <a:rect l="l" t="t" r="r" b="b"/>
            <a:pathLst>
              <a:path w="5717617" h="4239166">
                <a:moveTo>
                  <a:pt x="440944" y="0"/>
                </a:moveTo>
                <a:lnTo>
                  <a:pt x="5717617" y="0"/>
                </a:lnTo>
                <a:lnTo>
                  <a:pt x="5084413" y="4239166"/>
                </a:lnTo>
                <a:lnTo>
                  <a:pt x="0" y="4239166"/>
                </a:lnTo>
                <a:lnTo>
                  <a:pt x="0" y="2965186"/>
                </a:lnTo>
                <a:close/>
              </a:path>
            </a:pathLst>
          </a:custGeom>
        </p:spPr>
      </p:pic>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a:xfrm>
            <a:off x="6096000" y="2710380"/>
            <a:ext cx="3178002" cy="3330982"/>
          </a:xfrm>
        </p:spPr>
        <p:txBody>
          <a:bodyPr>
            <a:normAutofit/>
          </a:bodyPr>
          <a:lstStyle/>
          <a:p>
            <a:r>
              <a:rPr lang="en-US" dirty="0"/>
              <a:t>Dataset used:</a:t>
            </a:r>
          </a:p>
          <a:p>
            <a:r>
              <a:rPr lang="en-GB" dirty="0"/>
              <a:t>Udacity dataset</a:t>
            </a:r>
          </a:p>
          <a:p>
            <a:r>
              <a:rPr lang="en-GB" dirty="0"/>
              <a:t>VOC dataset</a:t>
            </a:r>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52</a:t>
            </a:fld>
            <a:endParaRPr lang="en-US"/>
          </a:p>
        </p:txBody>
      </p:sp>
    </p:spTree>
    <p:extLst>
      <p:ext uri="{BB962C8B-B14F-4D97-AF65-F5344CB8AC3E}">
        <p14:creationId xmlns:p14="http://schemas.microsoft.com/office/powerpoint/2010/main" val="7072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053434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7181-1F22-4925-9361-A384A54D973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Block</a:t>
            </a:r>
            <a:r>
              <a:rPr lang="en-US" dirty="0"/>
              <a:t> </a:t>
            </a:r>
            <a:r>
              <a:rPr lang="en-US" b="1" dirty="0">
                <a:effectLst>
                  <a:outerShdw blurRad="38100" dist="38100" dir="2700000" algn="tl">
                    <a:srgbClr val="000000">
                      <a:alpha val="43137"/>
                    </a:srgbClr>
                  </a:outerShdw>
                </a:effectLst>
              </a:rPr>
              <a:t>diagram of the project</a:t>
            </a:r>
            <a:endParaRPr lang="en-GB"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9546EBA-7104-4B93-B66F-9B3EF898B4B6}"/>
              </a:ext>
            </a:extLst>
          </p:cNvPr>
          <p:cNvSpPr>
            <a:spLocks noGrp="1"/>
          </p:cNvSpPr>
          <p:nvPr>
            <p:ph type="sldNum" sz="quarter" idx="12"/>
          </p:nvPr>
        </p:nvSpPr>
        <p:spPr/>
        <p:txBody>
          <a:bodyPr/>
          <a:lstStyle/>
          <a:p>
            <a:fld id="{3A98EE3D-8CD1-4C3F-BD1C-C98C9596463C}" type="slidenum">
              <a:rPr lang="en-US" smtClean="0"/>
              <a:pPr/>
              <a:t>54</a:t>
            </a:fld>
            <a:endParaRPr lang="en-US" dirty="0"/>
          </a:p>
        </p:txBody>
      </p:sp>
      <p:grpSp>
        <p:nvGrpSpPr>
          <p:cNvPr id="8" name="Group 7">
            <a:extLst>
              <a:ext uri="{FF2B5EF4-FFF2-40B4-BE49-F238E27FC236}">
                <a16:creationId xmlns:a16="http://schemas.microsoft.com/office/drawing/2014/main" id="{45FAD035-4EC3-4671-A478-D85A2F0E12BE}"/>
              </a:ext>
            </a:extLst>
          </p:cNvPr>
          <p:cNvGrpSpPr/>
          <p:nvPr/>
        </p:nvGrpSpPr>
        <p:grpSpPr>
          <a:xfrm>
            <a:off x="1177733" y="1536065"/>
            <a:ext cx="7595870" cy="5321935"/>
            <a:chOff x="0" y="0"/>
            <a:chExt cx="7596259" cy="4245054"/>
          </a:xfrm>
        </p:grpSpPr>
        <p:grpSp>
          <p:nvGrpSpPr>
            <p:cNvPr id="9" name="Group 8">
              <a:extLst>
                <a:ext uri="{FF2B5EF4-FFF2-40B4-BE49-F238E27FC236}">
                  <a16:creationId xmlns:a16="http://schemas.microsoft.com/office/drawing/2014/main" id="{9DBD6B18-E231-4F67-832D-9E8A426A691A}"/>
                </a:ext>
              </a:extLst>
            </p:cNvPr>
            <p:cNvGrpSpPr/>
            <p:nvPr/>
          </p:nvGrpSpPr>
          <p:grpSpPr>
            <a:xfrm>
              <a:off x="0" y="193431"/>
              <a:ext cx="3938905" cy="3530095"/>
              <a:chOff x="0" y="0"/>
              <a:chExt cx="6594231" cy="4294926"/>
            </a:xfrm>
          </p:grpSpPr>
          <p:grpSp>
            <p:nvGrpSpPr>
              <p:cNvPr id="90" name="Group 89">
                <a:extLst>
                  <a:ext uri="{FF2B5EF4-FFF2-40B4-BE49-F238E27FC236}">
                    <a16:creationId xmlns:a16="http://schemas.microsoft.com/office/drawing/2014/main" id="{5677986D-1722-4117-AEC4-5D16E788353C}"/>
                  </a:ext>
                </a:extLst>
              </p:cNvPr>
              <p:cNvGrpSpPr/>
              <p:nvPr/>
            </p:nvGrpSpPr>
            <p:grpSpPr>
              <a:xfrm>
                <a:off x="0" y="0"/>
                <a:ext cx="6594231" cy="4026779"/>
                <a:chOff x="0" y="0"/>
                <a:chExt cx="6594231" cy="4026779"/>
              </a:xfrm>
            </p:grpSpPr>
            <p:sp>
              <p:nvSpPr>
                <p:cNvPr id="92" name="Rectangle 91">
                  <a:extLst>
                    <a:ext uri="{FF2B5EF4-FFF2-40B4-BE49-F238E27FC236}">
                      <a16:creationId xmlns:a16="http://schemas.microsoft.com/office/drawing/2014/main" id="{73915CC2-6723-473C-8BAF-F266CA62D6DF}"/>
                    </a:ext>
                  </a:extLst>
                </p:cNvPr>
                <p:cNvSpPr/>
                <p:nvPr/>
              </p:nvSpPr>
              <p:spPr>
                <a:xfrm>
                  <a:off x="0" y="0"/>
                  <a:ext cx="6594231" cy="4026779"/>
                </a:xfrm>
                <a:prstGeom prst="rect">
                  <a:avLst/>
                </a:prstGeom>
                <a:ln>
                  <a:solidFill>
                    <a:schemeClr val="tx1"/>
                  </a:solidFill>
                  <a:prstDash val="dashDot"/>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93" name="Group 92">
                  <a:extLst>
                    <a:ext uri="{FF2B5EF4-FFF2-40B4-BE49-F238E27FC236}">
                      <a16:creationId xmlns:a16="http://schemas.microsoft.com/office/drawing/2014/main" id="{9D01C081-6632-4463-B788-B380F592F314}"/>
                    </a:ext>
                  </a:extLst>
                </p:cNvPr>
                <p:cNvGrpSpPr/>
                <p:nvPr/>
              </p:nvGrpSpPr>
              <p:grpSpPr>
                <a:xfrm>
                  <a:off x="73603" y="52730"/>
                  <a:ext cx="6520627" cy="3912161"/>
                  <a:chOff x="-141374" y="-19"/>
                  <a:chExt cx="6708635" cy="3086461"/>
                </a:xfrm>
              </p:grpSpPr>
              <p:grpSp>
                <p:nvGrpSpPr>
                  <p:cNvPr id="94" name="Group 93">
                    <a:extLst>
                      <a:ext uri="{FF2B5EF4-FFF2-40B4-BE49-F238E27FC236}">
                        <a16:creationId xmlns:a16="http://schemas.microsoft.com/office/drawing/2014/main" id="{966AD460-E087-4C8B-B3EB-FB0C3B2DDE35}"/>
                      </a:ext>
                    </a:extLst>
                  </p:cNvPr>
                  <p:cNvGrpSpPr/>
                  <p:nvPr/>
                </p:nvGrpSpPr>
                <p:grpSpPr>
                  <a:xfrm>
                    <a:off x="580293" y="-19"/>
                    <a:ext cx="5986968" cy="3086461"/>
                    <a:chOff x="0" y="-19"/>
                    <a:chExt cx="5986968" cy="3086461"/>
                  </a:xfrm>
                </p:grpSpPr>
                <p:grpSp>
                  <p:nvGrpSpPr>
                    <p:cNvPr id="98" name="Group 97">
                      <a:extLst>
                        <a:ext uri="{FF2B5EF4-FFF2-40B4-BE49-F238E27FC236}">
                          <a16:creationId xmlns:a16="http://schemas.microsoft.com/office/drawing/2014/main" id="{A90DE8BD-137A-4F4F-83A9-E359FAC1F991}"/>
                        </a:ext>
                      </a:extLst>
                    </p:cNvPr>
                    <p:cNvGrpSpPr/>
                    <p:nvPr/>
                  </p:nvGrpSpPr>
                  <p:grpSpPr>
                    <a:xfrm>
                      <a:off x="0" y="336061"/>
                      <a:ext cx="5986968" cy="2750381"/>
                      <a:chOff x="0" y="0"/>
                      <a:chExt cx="5986968" cy="2750381"/>
                    </a:xfrm>
                  </p:grpSpPr>
                  <p:grpSp>
                    <p:nvGrpSpPr>
                      <p:cNvPr id="100" name="Group 99">
                        <a:extLst>
                          <a:ext uri="{FF2B5EF4-FFF2-40B4-BE49-F238E27FC236}">
                            <a16:creationId xmlns:a16="http://schemas.microsoft.com/office/drawing/2014/main" id="{9D1120B2-E253-404B-9924-7559C7EF4A6E}"/>
                          </a:ext>
                        </a:extLst>
                      </p:cNvPr>
                      <p:cNvGrpSpPr/>
                      <p:nvPr/>
                    </p:nvGrpSpPr>
                    <p:grpSpPr>
                      <a:xfrm>
                        <a:off x="0" y="0"/>
                        <a:ext cx="1229696" cy="2713014"/>
                        <a:chOff x="0" y="0"/>
                        <a:chExt cx="1229696" cy="2713014"/>
                      </a:xfrm>
                    </p:grpSpPr>
                    <p:sp>
                      <p:nvSpPr>
                        <p:cNvPr id="135" name="Rectangle 134">
                          <a:extLst>
                            <a:ext uri="{FF2B5EF4-FFF2-40B4-BE49-F238E27FC236}">
                              <a16:creationId xmlns:a16="http://schemas.microsoft.com/office/drawing/2014/main" id="{EE4329E3-405D-4B2E-B1CA-2A8F55E19FB7}"/>
                            </a:ext>
                          </a:extLst>
                        </p:cNvPr>
                        <p:cNvSpPr/>
                        <p:nvPr/>
                      </p:nvSpPr>
                      <p:spPr>
                        <a:xfrm>
                          <a:off x="0" y="0"/>
                          <a:ext cx="502285" cy="210146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6" name="Rectangle 135">
                          <a:extLst>
                            <a:ext uri="{FF2B5EF4-FFF2-40B4-BE49-F238E27FC236}">
                              <a16:creationId xmlns:a16="http://schemas.microsoft.com/office/drawing/2014/main" id="{81BACA73-0F03-450B-99D3-F0F2EFA61FB1}"/>
                            </a:ext>
                          </a:extLst>
                        </p:cNvPr>
                        <p:cNvSpPr/>
                        <p:nvPr/>
                      </p:nvSpPr>
                      <p:spPr>
                        <a:xfrm>
                          <a:off x="307730" y="0"/>
                          <a:ext cx="502285" cy="2099506"/>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7" name="Rectangle 136">
                          <a:extLst>
                            <a:ext uri="{FF2B5EF4-FFF2-40B4-BE49-F238E27FC236}">
                              <a16:creationId xmlns:a16="http://schemas.microsoft.com/office/drawing/2014/main" id="{2194EB00-9360-41E9-9D37-2832A54AF00B}"/>
                            </a:ext>
                          </a:extLst>
                        </p:cNvPr>
                        <p:cNvSpPr/>
                        <p:nvPr/>
                      </p:nvSpPr>
                      <p:spPr>
                        <a:xfrm>
                          <a:off x="685800" y="369277"/>
                          <a:ext cx="400050" cy="1732134"/>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8" name="Text Box 1270233506">
                          <a:extLst>
                            <a:ext uri="{FF2B5EF4-FFF2-40B4-BE49-F238E27FC236}">
                              <a16:creationId xmlns:a16="http://schemas.microsoft.com/office/drawing/2014/main" id="{1BF84703-05E9-4954-8F74-57DD597FA0FF}"/>
                            </a:ext>
                          </a:extLst>
                        </p:cNvPr>
                        <p:cNvSpPr txBox="1"/>
                        <p:nvPr/>
                      </p:nvSpPr>
                      <p:spPr>
                        <a:xfrm rot="16200000">
                          <a:off x="359639" y="2263716"/>
                          <a:ext cx="553915" cy="32649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1-2</a:t>
                          </a:r>
                          <a:endParaRPr lang="en-GB" sz="1100">
                            <a:effectLst/>
                            <a:latin typeface="Calibri" panose="020F0502020204030204" pitchFamily="34" charset="0"/>
                            <a:ea typeface="Calibri" panose="020F0502020204030204" pitchFamily="34" charset="0"/>
                            <a:cs typeface="Arial" panose="020B0604020202020204" pitchFamily="34" charset="0"/>
                          </a:endParaRPr>
                        </a:p>
                        <a:p>
                          <a:pPr indent="226695" algn="just">
                            <a:spcAft>
                              <a:spcPts val="600"/>
                            </a:spcAft>
                          </a:pPr>
                          <a:r>
                            <a:rPr lang="en-US" sz="800">
                              <a:effectLst/>
                              <a:latin typeface="Calibri" panose="020F0502020204030204" pitchFamily="34" charset="0"/>
                              <a:ea typeface="Calibri" panose="020F0502020204030204" pitchFamily="34" charset="0"/>
                              <a:cs typeface="Arial" panose="020B0604020202020204" pitchFamily="34" charset="0"/>
                            </a:rPr>
                            <a:t> </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39" name="Text Box 1270233507">
                          <a:extLst>
                            <a:ext uri="{FF2B5EF4-FFF2-40B4-BE49-F238E27FC236}">
                              <a16:creationId xmlns:a16="http://schemas.microsoft.com/office/drawing/2014/main" id="{A612D2AA-79FF-43A0-B1DE-473A87F3C9A2}"/>
                            </a:ext>
                          </a:extLst>
                        </p:cNvPr>
                        <p:cNvSpPr txBox="1"/>
                        <p:nvPr/>
                      </p:nvSpPr>
                      <p:spPr>
                        <a:xfrm rot="16200000">
                          <a:off x="721141" y="2204459"/>
                          <a:ext cx="614240" cy="4028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650">
                              <a:effectLst/>
                              <a:latin typeface="Calibri" panose="020F0502020204030204" pitchFamily="34" charset="0"/>
                              <a:ea typeface="Calibri" panose="020F0502020204030204" pitchFamily="34" charset="0"/>
                              <a:cs typeface="Arial" panose="020B0604020202020204" pitchFamily="34" charset="0"/>
                            </a:rPr>
                            <a:t>Pooling</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40" name="Text Box 1270233508">
                          <a:extLst>
                            <a:ext uri="{FF2B5EF4-FFF2-40B4-BE49-F238E27FC236}">
                              <a16:creationId xmlns:a16="http://schemas.microsoft.com/office/drawing/2014/main" id="{754EBBF2-5F42-49AC-A4F5-DBE845165178}"/>
                            </a:ext>
                          </a:extLst>
                        </p:cNvPr>
                        <p:cNvSpPr txBox="1"/>
                        <p:nvPr/>
                      </p:nvSpPr>
                      <p:spPr>
                        <a:xfrm rot="16200000">
                          <a:off x="47050" y="2277981"/>
                          <a:ext cx="553915" cy="2989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1-1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1" name="Group 100">
                        <a:extLst>
                          <a:ext uri="{FF2B5EF4-FFF2-40B4-BE49-F238E27FC236}">
                            <a16:creationId xmlns:a16="http://schemas.microsoft.com/office/drawing/2014/main" id="{10BCE503-A6E1-4EF3-8B17-94671FC042A9}"/>
                          </a:ext>
                        </a:extLst>
                      </p:cNvPr>
                      <p:cNvGrpSpPr/>
                      <p:nvPr/>
                    </p:nvGrpSpPr>
                    <p:grpSpPr>
                      <a:xfrm>
                        <a:off x="1081453" y="369277"/>
                        <a:ext cx="1063841" cy="2335523"/>
                        <a:chOff x="0" y="0"/>
                        <a:chExt cx="1063841" cy="2335523"/>
                      </a:xfrm>
                    </p:grpSpPr>
                    <p:sp>
                      <p:nvSpPr>
                        <p:cNvPr id="129" name="Rectangle 128">
                          <a:extLst>
                            <a:ext uri="{FF2B5EF4-FFF2-40B4-BE49-F238E27FC236}">
                              <a16:creationId xmlns:a16="http://schemas.microsoft.com/office/drawing/2014/main" id="{288DCEB1-522A-45AC-B6DA-6E8F1BB65E44}"/>
                            </a:ext>
                          </a:extLst>
                        </p:cNvPr>
                        <p:cNvSpPr/>
                        <p:nvPr/>
                      </p:nvSpPr>
                      <p:spPr>
                        <a:xfrm>
                          <a:off x="0" y="0"/>
                          <a:ext cx="453657" cy="1727591"/>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0" name="Rectangle 129">
                          <a:extLst>
                            <a:ext uri="{FF2B5EF4-FFF2-40B4-BE49-F238E27FC236}">
                              <a16:creationId xmlns:a16="http://schemas.microsoft.com/office/drawing/2014/main" id="{A6C69B4A-A6D8-4B48-8D62-3BC9CA66860E}"/>
                            </a:ext>
                          </a:extLst>
                        </p:cNvPr>
                        <p:cNvSpPr/>
                        <p:nvPr/>
                      </p:nvSpPr>
                      <p:spPr>
                        <a:xfrm>
                          <a:off x="290147" y="0"/>
                          <a:ext cx="453657" cy="1727591"/>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1" name="Rectangle 130">
                          <a:extLst>
                            <a:ext uri="{FF2B5EF4-FFF2-40B4-BE49-F238E27FC236}">
                              <a16:creationId xmlns:a16="http://schemas.microsoft.com/office/drawing/2014/main" id="{CF5AE459-1E4D-41AE-AB3A-A289B6FDC7C7}"/>
                            </a:ext>
                          </a:extLst>
                        </p:cNvPr>
                        <p:cNvSpPr/>
                        <p:nvPr/>
                      </p:nvSpPr>
                      <p:spPr>
                        <a:xfrm>
                          <a:off x="641839" y="211016"/>
                          <a:ext cx="360484" cy="1518529"/>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2" name="Text Box 1270233513">
                          <a:extLst>
                            <a:ext uri="{FF2B5EF4-FFF2-40B4-BE49-F238E27FC236}">
                              <a16:creationId xmlns:a16="http://schemas.microsoft.com/office/drawing/2014/main" id="{BDD45285-6B5D-4791-A1B2-40AFF6D53175}"/>
                            </a:ext>
                          </a:extLst>
                        </p:cNvPr>
                        <p:cNvSpPr txBox="1"/>
                        <p:nvPr/>
                      </p:nvSpPr>
                      <p:spPr>
                        <a:xfrm rot="16200000">
                          <a:off x="118003" y="1811780"/>
                          <a:ext cx="553915" cy="49357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2-1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33" name="Text Box 1270233514">
                          <a:extLst>
                            <a:ext uri="{FF2B5EF4-FFF2-40B4-BE49-F238E27FC236}">
                              <a16:creationId xmlns:a16="http://schemas.microsoft.com/office/drawing/2014/main" id="{D2BEF0F9-A34C-40EA-A1B4-58084DE955A0}"/>
                            </a:ext>
                          </a:extLst>
                        </p:cNvPr>
                        <p:cNvSpPr txBox="1"/>
                        <p:nvPr/>
                      </p:nvSpPr>
                      <p:spPr>
                        <a:xfrm rot="16200000">
                          <a:off x="305333" y="1895924"/>
                          <a:ext cx="553915" cy="32297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2-2</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34" name="Text Box 1270233515">
                          <a:extLst>
                            <a:ext uri="{FF2B5EF4-FFF2-40B4-BE49-F238E27FC236}">
                              <a16:creationId xmlns:a16="http://schemas.microsoft.com/office/drawing/2014/main" id="{6490958C-2DFD-4A43-BAB4-BC0DC7584A2B}"/>
                            </a:ext>
                          </a:extLst>
                        </p:cNvPr>
                        <p:cNvSpPr txBox="1"/>
                        <p:nvPr/>
                      </p:nvSpPr>
                      <p:spPr>
                        <a:xfrm rot="16200000">
                          <a:off x="572264" y="1843785"/>
                          <a:ext cx="614240" cy="36891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650">
                              <a:effectLst/>
                              <a:latin typeface="Calibri" panose="020F0502020204030204" pitchFamily="34" charset="0"/>
                              <a:ea typeface="Calibri" panose="020F0502020204030204" pitchFamily="34" charset="0"/>
                              <a:cs typeface="Arial" panose="020B0604020202020204" pitchFamily="34" charset="0"/>
                            </a:rPr>
                            <a:t>Pooling</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2" name="Group 101">
                        <a:extLst>
                          <a:ext uri="{FF2B5EF4-FFF2-40B4-BE49-F238E27FC236}">
                            <a16:creationId xmlns:a16="http://schemas.microsoft.com/office/drawing/2014/main" id="{16C87BA3-DF24-489B-8B8E-4EBAFDC2060F}"/>
                          </a:ext>
                        </a:extLst>
                      </p:cNvPr>
                      <p:cNvGrpSpPr/>
                      <p:nvPr/>
                    </p:nvGrpSpPr>
                    <p:grpSpPr>
                      <a:xfrm>
                        <a:off x="2145323" y="576385"/>
                        <a:ext cx="1212090" cy="2141061"/>
                        <a:chOff x="0" y="0"/>
                        <a:chExt cx="1212090" cy="2141061"/>
                      </a:xfrm>
                    </p:grpSpPr>
                    <p:sp>
                      <p:nvSpPr>
                        <p:cNvPr id="121" name="Rectangle 120">
                          <a:extLst>
                            <a:ext uri="{FF2B5EF4-FFF2-40B4-BE49-F238E27FC236}">
                              <a16:creationId xmlns:a16="http://schemas.microsoft.com/office/drawing/2014/main" id="{4EFF8E32-4744-4BCC-BD0C-FAD0E4D3E9F6}"/>
                            </a:ext>
                          </a:extLst>
                        </p:cNvPr>
                        <p:cNvSpPr/>
                        <p:nvPr/>
                      </p:nvSpPr>
                      <p:spPr>
                        <a:xfrm>
                          <a:off x="0" y="0"/>
                          <a:ext cx="316523" cy="151804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Rectangle 121">
                          <a:extLst>
                            <a:ext uri="{FF2B5EF4-FFF2-40B4-BE49-F238E27FC236}">
                              <a16:creationId xmlns:a16="http://schemas.microsoft.com/office/drawing/2014/main" id="{84330767-E5F7-4BD7-94EC-1181D38CD96F}"/>
                            </a:ext>
                          </a:extLst>
                        </p:cNvPr>
                        <p:cNvSpPr/>
                        <p:nvPr/>
                      </p:nvSpPr>
                      <p:spPr>
                        <a:xfrm>
                          <a:off x="237392" y="8792"/>
                          <a:ext cx="316523" cy="151804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3" name="Rectangle 122">
                          <a:extLst>
                            <a:ext uri="{FF2B5EF4-FFF2-40B4-BE49-F238E27FC236}">
                              <a16:creationId xmlns:a16="http://schemas.microsoft.com/office/drawing/2014/main" id="{649682C9-FE6D-4B31-BC65-859106967A71}"/>
                            </a:ext>
                          </a:extLst>
                        </p:cNvPr>
                        <p:cNvSpPr/>
                        <p:nvPr/>
                      </p:nvSpPr>
                      <p:spPr>
                        <a:xfrm>
                          <a:off x="483577" y="8792"/>
                          <a:ext cx="316523" cy="151804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4" name="Rectangle 123">
                          <a:extLst>
                            <a:ext uri="{FF2B5EF4-FFF2-40B4-BE49-F238E27FC236}">
                              <a16:creationId xmlns:a16="http://schemas.microsoft.com/office/drawing/2014/main" id="{AC56FF31-81F2-4EBE-BA48-D79C5F3411AD}"/>
                            </a:ext>
                          </a:extLst>
                        </p:cNvPr>
                        <p:cNvSpPr/>
                        <p:nvPr/>
                      </p:nvSpPr>
                      <p:spPr>
                        <a:xfrm>
                          <a:off x="729761" y="232508"/>
                          <a:ext cx="360484" cy="1300431"/>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5" name="Text Box 1270233521">
                          <a:extLst>
                            <a:ext uri="{FF2B5EF4-FFF2-40B4-BE49-F238E27FC236}">
                              <a16:creationId xmlns:a16="http://schemas.microsoft.com/office/drawing/2014/main" id="{58A1B77E-2003-437C-9568-F0715B97461B}"/>
                            </a:ext>
                          </a:extLst>
                        </p:cNvPr>
                        <p:cNvSpPr txBox="1"/>
                        <p:nvPr/>
                      </p:nvSpPr>
                      <p:spPr>
                        <a:xfrm rot="16200000">
                          <a:off x="17044" y="1670134"/>
                          <a:ext cx="553720" cy="37926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3-1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6" name="Text Box 1270233522">
                          <a:extLst>
                            <a:ext uri="{FF2B5EF4-FFF2-40B4-BE49-F238E27FC236}">
                              <a16:creationId xmlns:a16="http://schemas.microsoft.com/office/drawing/2014/main" id="{563C843D-EA0E-469A-BF4A-4E4304BD7BB3}"/>
                            </a:ext>
                          </a:extLst>
                        </p:cNvPr>
                        <p:cNvSpPr txBox="1"/>
                        <p:nvPr/>
                      </p:nvSpPr>
                      <p:spPr>
                        <a:xfrm rot="16200000">
                          <a:off x="258618" y="1666216"/>
                          <a:ext cx="553915" cy="38806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3-2</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7" name="Text Box 1270233523">
                          <a:extLst>
                            <a:ext uri="{FF2B5EF4-FFF2-40B4-BE49-F238E27FC236}">
                              <a16:creationId xmlns:a16="http://schemas.microsoft.com/office/drawing/2014/main" id="{06490D29-E85E-49F3-8F5C-182C48D799F5}"/>
                            </a:ext>
                          </a:extLst>
                        </p:cNvPr>
                        <p:cNvSpPr txBox="1"/>
                        <p:nvPr/>
                      </p:nvSpPr>
                      <p:spPr>
                        <a:xfrm rot="16200000">
                          <a:off x="499097" y="1669378"/>
                          <a:ext cx="553915" cy="37661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3-3</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8" name="Text Box 1270233524">
                          <a:extLst>
                            <a:ext uri="{FF2B5EF4-FFF2-40B4-BE49-F238E27FC236}">
                              <a16:creationId xmlns:a16="http://schemas.microsoft.com/office/drawing/2014/main" id="{B0713F3D-B5A1-4602-AD61-54560CDF7E1C}"/>
                            </a:ext>
                          </a:extLst>
                        </p:cNvPr>
                        <p:cNvSpPr txBox="1"/>
                        <p:nvPr/>
                      </p:nvSpPr>
                      <p:spPr>
                        <a:xfrm rot="16200000">
                          <a:off x="716720" y="1645690"/>
                          <a:ext cx="614240" cy="37650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650">
                              <a:effectLst/>
                              <a:latin typeface="Calibri" panose="020F0502020204030204" pitchFamily="34" charset="0"/>
                              <a:ea typeface="Calibri" panose="020F0502020204030204" pitchFamily="34" charset="0"/>
                              <a:cs typeface="Arial" panose="020B0604020202020204" pitchFamily="34" charset="0"/>
                            </a:rPr>
                            <a:t>Pooling</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9AEBFCE1-5F61-4BF5-A8DA-4C8DE4B25BC9}"/>
                          </a:ext>
                        </a:extLst>
                      </p:cNvPr>
                      <p:cNvGrpSpPr/>
                      <p:nvPr/>
                    </p:nvGrpSpPr>
                    <p:grpSpPr>
                      <a:xfrm>
                        <a:off x="3297115" y="808893"/>
                        <a:ext cx="1273221" cy="1939868"/>
                        <a:chOff x="0" y="0"/>
                        <a:chExt cx="1273221" cy="1939868"/>
                      </a:xfrm>
                    </p:grpSpPr>
                    <p:sp>
                      <p:nvSpPr>
                        <p:cNvPr id="113" name="Rectangle 112">
                          <a:extLst>
                            <a:ext uri="{FF2B5EF4-FFF2-40B4-BE49-F238E27FC236}">
                              <a16:creationId xmlns:a16="http://schemas.microsoft.com/office/drawing/2014/main" id="{6625FB7E-809D-4A76-B90E-626E29227BDD}"/>
                            </a:ext>
                          </a:extLst>
                        </p:cNvPr>
                        <p:cNvSpPr/>
                        <p:nvPr/>
                      </p:nvSpPr>
                      <p:spPr>
                        <a:xfrm>
                          <a:off x="0" y="0"/>
                          <a:ext cx="316523" cy="1346688"/>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4" name="Rectangle 113">
                          <a:extLst>
                            <a:ext uri="{FF2B5EF4-FFF2-40B4-BE49-F238E27FC236}">
                              <a16:creationId xmlns:a16="http://schemas.microsoft.com/office/drawing/2014/main" id="{E77FD3E9-1715-437E-B750-88F962201322}"/>
                            </a:ext>
                          </a:extLst>
                        </p:cNvPr>
                        <p:cNvSpPr/>
                        <p:nvPr/>
                      </p:nvSpPr>
                      <p:spPr>
                        <a:xfrm>
                          <a:off x="518746" y="0"/>
                          <a:ext cx="316523" cy="1346688"/>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5" name="Rectangle 114">
                          <a:extLst>
                            <a:ext uri="{FF2B5EF4-FFF2-40B4-BE49-F238E27FC236}">
                              <a16:creationId xmlns:a16="http://schemas.microsoft.com/office/drawing/2014/main" id="{874DA5BB-1582-428E-BEA9-A2646785B7D8}"/>
                            </a:ext>
                          </a:extLst>
                        </p:cNvPr>
                        <p:cNvSpPr/>
                        <p:nvPr/>
                      </p:nvSpPr>
                      <p:spPr>
                        <a:xfrm>
                          <a:off x="254977" y="0"/>
                          <a:ext cx="316523" cy="1346688"/>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6" name="Rectangle 115">
                          <a:extLst>
                            <a:ext uri="{FF2B5EF4-FFF2-40B4-BE49-F238E27FC236}">
                              <a16:creationId xmlns:a16="http://schemas.microsoft.com/office/drawing/2014/main" id="{68DB62DB-5400-4548-9AE2-57D5B05BECB8}"/>
                            </a:ext>
                          </a:extLst>
                        </p:cNvPr>
                        <p:cNvSpPr/>
                        <p:nvPr/>
                      </p:nvSpPr>
                      <p:spPr>
                        <a:xfrm>
                          <a:off x="756138" y="228600"/>
                          <a:ext cx="360484" cy="111716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7" name="Text Box 1270233530">
                          <a:extLst>
                            <a:ext uri="{FF2B5EF4-FFF2-40B4-BE49-F238E27FC236}">
                              <a16:creationId xmlns:a16="http://schemas.microsoft.com/office/drawing/2014/main" id="{E43D9F0A-375D-4841-AD5B-19E0FD05DA5F}"/>
                            </a:ext>
                          </a:extLst>
                        </p:cNvPr>
                        <p:cNvSpPr txBox="1"/>
                        <p:nvPr/>
                      </p:nvSpPr>
                      <p:spPr>
                        <a:xfrm rot="16200000">
                          <a:off x="-30112" y="1475023"/>
                          <a:ext cx="553915" cy="37321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4-1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8" name="Text Box 1270233531">
                          <a:extLst>
                            <a:ext uri="{FF2B5EF4-FFF2-40B4-BE49-F238E27FC236}">
                              <a16:creationId xmlns:a16="http://schemas.microsoft.com/office/drawing/2014/main" id="{321579C6-3554-45BF-B2B5-99FF9D03E53A}"/>
                            </a:ext>
                          </a:extLst>
                        </p:cNvPr>
                        <p:cNvSpPr txBox="1"/>
                        <p:nvPr/>
                      </p:nvSpPr>
                      <p:spPr>
                        <a:xfrm rot="16200000">
                          <a:off x="187610" y="1504657"/>
                          <a:ext cx="553915" cy="31650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4-2</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9" name="Text Box 1270233532">
                          <a:extLst>
                            <a:ext uri="{FF2B5EF4-FFF2-40B4-BE49-F238E27FC236}">
                              <a16:creationId xmlns:a16="http://schemas.microsoft.com/office/drawing/2014/main" id="{00BFCA93-3F1C-44B7-AB3E-9ACBE1E4297B}"/>
                            </a:ext>
                          </a:extLst>
                        </p:cNvPr>
                        <p:cNvSpPr txBox="1"/>
                        <p:nvPr/>
                      </p:nvSpPr>
                      <p:spPr>
                        <a:xfrm rot="16200000">
                          <a:off x="592541" y="1415963"/>
                          <a:ext cx="553915" cy="49378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Conv 4-3</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20" name="Text Box 1270233533">
                          <a:extLst>
                            <a:ext uri="{FF2B5EF4-FFF2-40B4-BE49-F238E27FC236}">
                              <a16:creationId xmlns:a16="http://schemas.microsoft.com/office/drawing/2014/main" id="{8AA2B406-099D-463E-877C-CC7FAB6B2C16}"/>
                            </a:ext>
                          </a:extLst>
                        </p:cNvPr>
                        <p:cNvSpPr txBox="1"/>
                        <p:nvPr/>
                      </p:nvSpPr>
                      <p:spPr>
                        <a:xfrm rot="16200000">
                          <a:off x="760268" y="1412493"/>
                          <a:ext cx="614240" cy="41166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650">
                              <a:effectLst/>
                              <a:latin typeface="Calibri" panose="020F0502020204030204" pitchFamily="34" charset="0"/>
                              <a:ea typeface="Calibri" panose="020F0502020204030204" pitchFamily="34" charset="0"/>
                              <a:cs typeface="Arial" panose="020B0604020202020204" pitchFamily="34" charset="0"/>
                            </a:rPr>
                            <a:t>Pooling</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449A8CF7-8342-4467-BF21-C5E6FBB90AB3}"/>
                          </a:ext>
                        </a:extLst>
                      </p:cNvPr>
                      <p:cNvGrpSpPr/>
                      <p:nvPr/>
                    </p:nvGrpSpPr>
                    <p:grpSpPr>
                      <a:xfrm>
                        <a:off x="4484076" y="1033585"/>
                        <a:ext cx="1502892" cy="1716796"/>
                        <a:chOff x="0" y="0"/>
                        <a:chExt cx="1502892" cy="1716796"/>
                      </a:xfrm>
                    </p:grpSpPr>
                    <p:sp>
                      <p:nvSpPr>
                        <p:cNvPr id="105" name="Rectangle 104">
                          <a:extLst>
                            <a:ext uri="{FF2B5EF4-FFF2-40B4-BE49-F238E27FC236}">
                              <a16:creationId xmlns:a16="http://schemas.microsoft.com/office/drawing/2014/main" id="{986C1AE9-331D-4655-A1AD-E5DB2B0CFD35}"/>
                            </a:ext>
                          </a:extLst>
                        </p:cNvPr>
                        <p:cNvSpPr/>
                        <p:nvPr/>
                      </p:nvSpPr>
                      <p:spPr>
                        <a:xfrm>
                          <a:off x="0" y="0"/>
                          <a:ext cx="316523" cy="111760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6" name="Rectangle 105">
                          <a:extLst>
                            <a:ext uri="{FF2B5EF4-FFF2-40B4-BE49-F238E27FC236}">
                              <a16:creationId xmlns:a16="http://schemas.microsoft.com/office/drawing/2014/main" id="{7D830203-DE4E-4ED5-AF76-E863910F7D9B}"/>
                            </a:ext>
                          </a:extLst>
                        </p:cNvPr>
                        <p:cNvSpPr/>
                        <p:nvPr/>
                      </p:nvSpPr>
                      <p:spPr>
                        <a:xfrm>
                          <a:off x="263770" y="0"/>
                          <a:ext cx="316523" cy="1119554"/>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7" name="Rectangle 106">
                          <a:extLst>
                            <a:ext uri="{FF2B5EF4-FFF2-40B4-BE49-F238E27FC236}">
                              <a16:creationId xmlns:a16="http://schemas.microsoft.com/office/drawing/2014/main" id="{F93DCB52-E3CF-4F42-9B3E-240BAC6C64B1}"/>
                            </a:ext>
                          </a:extLst>
                        </p:cNvPr>
                        <p:cNvSpPr/>
                        <p:nvPr/>
                      </p:nvSpPr>
                      <p:spPr>
                        <a:xfrm>
                          <a:off x="553916" y="0"/>
                          <a:ext cx="316523" cy="1117600"/>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8" name="Rectangle 107">
                          <a:extLst>
                            <a:ext uri="{FF2B5EF4-FFF2-40B4-BE49-F238E27FC236}">
                              <a16:creationId xmlns:a16="http://schemas.microsoft.com/office/drawing/2014/main" id="{D6DA78C7-DF7D-4DD2-9C26-BAD9E9014599}"/>
                            </a:ext>
                          </a:extLst>
                        </p:cNvPr>
                        <p:cNvSpPr/>
                        <p:nvPr/>
                      </p:nvSpPr>
                      <p:spPr>
                        <a:xfrm>
                          <a:off x="844062" y="183661"/>
                          <a:ext cx="360484" cy="934281"/>
                        </a:xfrm>
                        <a:prstGeom prst="rect">
                          <a:avLst/>
                        </a:prstGeom>
                        <a:solidFill>
                          <a:schemeClr val="bg1"/>
                        </a:solidFill>
                        <a:ln>
                          <a:solidFill>
                            <a:schemeClr val="tx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9" name="Text Box 1941347779">
                          <a:extLst>
                            <a:ext uri="{FF2B5EF4-FFF2-40B4-BE49-F238E27FC236}">
                              <a16:creationId xmlns:a16="http://schemas.microsoft.com/office/drawing/2014/main" id="{2E101989-E350-42C5-8EB6-82C7BCF40C56}"/>
                            </a:ext>
                          </a:extLst>
                        </p:cNvPr>
                        <p:cNvSpPr txBox="1"/>
                        <p:nvPr/>
                      </p:nvSpPr>
                      <p:spPr>
                        <a:xfrm rot="16200000">
                          <a:off x="-67163" y="1332767"/>
                          <a:ext cx="553915" cy="2110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800">
                              <a:effectLst/>
                              <a:latin typeface="Calibri" panose="020F0502020204030204" pitchFamily="34" charset="0"/>
                              <a:ea typeface="Calibri" panose="020F0502020204030204" pitchFamily="34" charset="0"/>
                              <a:cs typeface="Arial" panose="020B0604020202020204" pitchFamily="34" charset="0"/>
                            </a:rPr>
                            <a:t>Conv 5-1</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0" name="Text Box 1941347780">
                          <a:extLst>
                            <a:ext uri="{FF2B5EF4-FFF2-40B4-BE49-F238E27FC236}">
                              <a16:creationId xmlns:a16="http://schemas.microsoft.com/office/drawing/2014/main" id="{1DBF489D-0C7B-43A4-9042-D3769C039241}"/>
                            </a:ext>
                          </a:extLst>
                        </p:cNvPr>
                        <p:cNvSpPr txBox="1"/>
                        <p:nvPr/>
                      </p:nvSpPr>
                      <p:spPr>
                        <a:xfrm rot="16200000">
                          <a:off x="196606" y="1332767"/>
                          <a:ext cx="553915" cy="2110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800">
                              <a:effectLst/>
                              <a:latin typeface="Calibri" panose="020F0502020204030204" pitchFamily="34" charset="0"/>
                              <a:ea typeface="Calibri" panose="020F0502020204030204" pitchFamily="34" charset="0"/>
                              <a:cs typeface="Arial" panose="020B0604020202020204" pitchFamily="34" charset="0"/>
                            </a:rPr>
                            <a:t>Conv 5-2</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1" name="Text Box 1941347781">
                          <a:extLst>
                            <a:ext uri="{FF2B5EF4-FFF2-40B4-BE49-F238E27FC236}">
                              <a16:creationId xmlns:a16="http://schemas.microsoft.com/office/drawing/2014/main" id="{9143E974-3518-46B2-9334-E6F4D201D731}"/>
                            </a:ext>
                          </a:extLst>
                        </p:cNvPr>
                        <p:cNvSpPr txBox="1"/>
                        <p:nvPr/>
                      </p:nvSpPr>
                      <p:spPr>
                        <a:xfrm rot="16200000">
                          <a:off x="486753" y="1332767"/>
                          <a:ext cx="553915" cy="2110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800">
                              <a:effectLst/>
                              <a:latin typeface="Calibri" panose="020F0502020204030204" pitchFamily="34" charset="0"/>
                              <a:ea typeface="Calibri" panose="020F0502020204030204" pitchFamily="34" charset="0"/>
                              <a:cs typeface="Arial" panose="020B0604020202020204" pitchFamily="34" charset="0"/>
                            </a:rPr>
                            <a:t>Conv 5-3</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112" name="Text Box 1941347782">
                          <a:extLst>
                            <a:ext uri="{FF2B5EF4-FFF2-40B4-BE49-F238E27FC236}">
                              <a16:creationId xmlns:a16="http://schemas.microsoft.com/office/drawing/2014/main" id="{0AC32104-BE2C-40AD-B42F-8734854CDD50}"/>
                            </a:ext>
                          </a:extLst>
                        </p:cNvPr>
                        <p:cNvSpPr txBox="1"/>
                        <p:nvPr/>
                      </p:nvSpPr>
                      <p:spPr>
                        <a:xfrm rot="16200000">
                          <a:off x="928074" y="1141977"/>
                          <a:ext cx="614240" cy="53539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650">
                              <a:effectLst/>
                              <a:latin typeface="Calibri" panose="020F0502020204030204" pitchFamily="34" charset="0"/>
                              <a:ea typeface="Calibri" panose="020F0502020204030204" pitchFamily="34" charset="0"/>
                              <a:cs typeface="Arial" panose="020B0604020202020204" pitchFamily="34" charset="0"/>
                            </a:rPr>
                            <a:t>Pooling</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sp>
                  <p:nvSpPr>
                    <p:cNvPr id="99" name="Text Box 1941347783">
                      <a:extLst>
                        <a:ext uri="{FF2B5EF4-FFF2-40B4-BE49-F238E27FC236}">
                          <a16:creationId xmlns:a16="http://schemas.microsoft.com/office/drawing/2014/main" id="{2DE70B19-353C-4053-9654-A02876E3189E}"/>
                        </a:ext>
                      </a:extLst>
                    </p:cNvPr>
                    <p:cNvSpPr txBox="1"/>
                    <p:nvPr/>
                  </p:nvSpPr>
                  <p:spPr>
                    <a:xfrm>
                      <a:off x="2145100" y="-19"/>
                      <a:ext cx="1774601" cy="38799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1000">
                          <a:effectLst/>
                          <a:latin typeface="Calibri" panose="020F0502020204030204" pitchFamily="34" charset="0"/>
                          <a:ea typeface="Calibri" panose="020F0502020204030204" pitchFamily="34" charset="0"/>
                          <a:cs typeface="Arial" panose="020B0604020202020204" pitchFamily="34" charset="0"/>
                        </a:rPr>
                        <a:t>VGG-16 Layers</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95" name="Group 94">
                    <a:extLst>
                      <a:ext uri="{FF2B5EF4-FFF2-40B4-BE49-F238E27FC236}">
                        <a16:creationId xmlns:a16="http://schemas.microsoft.com/office/drawing/2014/main" id="{5563D606-D884-4FE3-8531-7CCD395E16C2}"/>
                      </a:ext>
                    </a:extLst>
                  </p:cNvPr>
                  <p:cNvGrpSpPr/>
                  <p:nvPr/>
                </p:nvGrpSpPr>
                <p:grpSpPr>
                  <a:xfrm>
                    <a:off x="-141374" y="984738"/>
                    <a:ext cx="835441" cy="571475"/>
                    <a:chOff x="-141374" y="-1"/>
                    <a:chExt cx="835441" cy="571475"/>
                  </a:xfrm>
                </p:grpSpPr>
                <p:sp>
                  <p:nvSpPr>
                    <p:cNvPr id="96" name="Right Arrow 1941347785">
                      <a:extLst>
                        <a:ext uri="{FF2B5EF4-FFF2-40B4-BE49-F238E27FC236}">
                          <a16:creationId xmlns:a16="http://schemas.microsoft.com/office/drawing/2014/main" id="{422E5393-FCD9-4651-9AEF-20664919C36C}"/>
                        </a:ext>
                      </a:extLst>
                    </p:cNvPr>
                    <p:cNvSpPr/>
                    <p:nvPr/>
                  </p:nvSpPr>
                  <p:spPr>
                    <a:xfrm>
                      <a:off x="316536" y="118196"/>
                      <a:ext cx="377531" cy="327269"/>
                    </a:xfrm>
                    <a:prstGeom prst="rightArrow">
                      <a:avLst>
                        <a:gd name="adj1" fmla="val 4370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7" name="Text Box 1941347786">
                      <a:extLst>
                        <a:ext uri="{FF2B5EF4-FFF2-40B4-BE49-F238E27FC236}">
                          <a16:creationId xmlns:a16="http://schemas.microsoft.com/office/drawing/2014/main" id="{1DA4ED38-07A1-4FAA-9384-398CA6859316}"/>
                        </a:ext>
                      </a:extLst>
                    </p:cNvPr>
                    <p:cNvSpPr txBox="1"/>
                    <p:nvPr/>
                  </p:nvSpPr>
                  <p:spPr>
                    <a:xfrm rot="16200000">
                      <a:off x="-198159" y="56784"/>
                      <a:ext cx="571475" cy="45790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1000">
                          <a:effectLst/>
                          <a:latin typeface="Calibri" panose="020F0502020204030204" pitchFamily="34" charset="0"/>
                          <a:ea typeface="Calibri" panose="020F0502020204030204" pitchFamily="34" charset="0"/>
                          <a:cs typeface="Arial" panose="020B0604020202020204" pitchFamily="34" charset="0"/>
                        </a:rPr>
                        <a:t>input</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grpSp>
          <p:sp>
            <p:nvSpPr>
              <p:cNvPr id="91" name="Text Box 1941347787">
                <a:extLst>
                  <a:ext uri="{FF2B5EF4-FFF2-40B4-BE49-F238E27FC236}">
                    <a16:creationId xmlns:a16="http://schemas.microsoft.com/office/drawing/2014/main" id="{7286FC79-E765-458C-B758-4EA28750100B}"/>
                  </a:ext>
                </a:extLst>
              </p:cNvPr>
              <p:cNvSpPr txBox="1"/>
              <p:nvPr/>
            </p:nvSpPr>
            <p:spPr>
              <a:xfrm>
                <a:off x="2707890" y="3938322"/>
                <a:ext cx="1579302" cy="35660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1000">
                    <a:effectLst/>
                    <a:latin typeface="Calibri" panose="020F0502020204030204" pitchFamily="34" charset="0"/>
                    <a:ea typeface="Calibri" panose="020F0502020204030204" pitchFamily="34" charset="0"/>
                    <a:cs typeface="Arial" panose="020B0604020202020204" pitchFamily="34" charset="0"/>
                  </a:rPr>
                  <a:t>Hardware</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9ACA4D9B-DB68-40DE-B1E3-66678A9E2866}"/>
                </a:ext>
              </a:extLst>
            </p:cNvPr>
            <p:cNvGrpSpPr/>
            <p:nvPr/>
          </p:nvGrpSpPr>
          <p:grpSpPr>
            <a:xfrm>
              <a:off x="3938954" y="0"/>
              <a:ext cx="3657305" cy="4245054"/>
              <a:chOff x="0" y="0"/>
              <a:chExt cx="4958974" cy="5375424"/>
            </a:xfrm>
          </p:grpSpPr>
          <p:sp>
            <p:nvSpPr>
              <p:cNvPr id="11" name="Rectangle 10">
                <a:extLst>
                  <a:ext uri="{FF2B5EF4-FFF2-40B4-BE49-F238E27FC236}">
                    <a16:creationId xmlns:a16="http://schemas.microsoft.com/office/drawing/2014/main" id="{BFDC3CF7-CDE4-464C-8FCF-B6D945DDE0EB}"/>
                  </a:ext>
                </a:extLst>
              </p:cNvPr>
              <p:cNvSpPr/>
              <p:nvPr/>
            </p:nvSpPr>
            <p:spPr>
              <a:xfrm>
                <a:off x="0" y="0"/>
                <a:ext cx="4958974" cy="5099539"/>
              </a:xfrm>
              <a:prstGeom prst="rect">
                <a:avLst/>
              </a:prstGeom>
              <a:ln>
                <a:solidFill>
                  <a:schemeClr val="tx1"/>
                </a:solidFill>
                <a:prstDash val="dashDot"/>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12" name="Group 11">
                <a:extLst>
                  <a:ext uri="{FF2B5EF4-FFF2-40B4-BE49-F238E27FC236}">
                    <a16:creationId xmlns:a16="http://schemas.microsoft.com/office/drawing/2014/main" id="{D122A2A1-9E8E-46B9-B2A9-543F45D87E7A}"/>
                  </a:ext>
                </a:extLst>
              </p:cNvPr>
              <p:cNvGrpSpPr/>
              <p:nvPr/>
            </p:nvGrpSpPr>
            <p:grpSpPr>
              <a:xfrm>
                <a:off x="413239" y="0"/>
                <a:ext cx="4391155" cy="4950070"/>
                <a:chOff x="0" y="0"/>
                <a:chExt cx="4274892" cy="4452486"/>
              </a:xfrm>
            </p:grpSpPr>
            <p:grpSp>
              <p:nvGrpSpPr>
                <p:cNvPr id="14" name="Group 13">
                  <a:extLst>
                    <a:ext uri="{FF2B5EF4-FFF2-40B4-BE49-F238E27FC236}">
                      <a16:creationId xmlns:a16="http://schemas.microsoft.com/office/drawing/2014/main" id="{1247775C-869F-4532-8DAA-DD94C26CDFFD}"/>
                    </a:ext>
                  </a:extLst>
                </p:cNvPr>
                <p:cNvGrpSpPr/>
                <p:nvPr/>
              </p:nvGrpSpPr>
              <p:grpSpPr>
                <a:xfrm>
                  <a:off x="0" y="0"/>
                  <a:ext cx="4274892" cy="4452486"/>
                  <a:chOff x="0" y="0"/>
                  <a:chExt cx="4274892" cy="4452486"/>
                </a:xfrm>
              </p:grpSpPr>
              <p:grpSp>
                <p:nvGrpSpPr>
                  <p:cNvPr id="16" name="Group 15">
                    <a:extLst>
                      <a:ext uri="{FF2B5EF4-FFF2-40B4-BE49-F238E27FC236}">
                        <a16:creationId xmlns:a16="http://schemas.microsoft.com/office/drawing/2014/main" id="{A56806A7-09A4-458A-A067-D5A27652CD58}"/>
                      </a:ext>
                    </a:extLst>
                  </p:cNvPr>
                  <p:cNvGrpSpPr/>
                  <p:nvPr/>
                </p:nvGrpSpPr>
                <p:grpSpPr>
                  <a:xfrm>
                    <a:off x="0" y="0"/>
                    <a:ext cx="3930161" cy="2394400"/>
                    <a:chOff x="-71440" y="0"/>
                    <a:chExt cx="3991708" cy="2306815"/>
                  </a:xfrm>
                </p:grpSpPr>
                <p:grpSp>
                  <p:nvGrpSpPr>
                    <p:cNvPr id="64" name="Group 63">
                      <a:extLst>
                        <a:ext uri="{FF2B5EF4-FFF2-40B4-BE49-F238E27FC236}">
                          <a16:creationId xmlns:a16="http://schemas.microsoft.com/office/drawing/2014/main" id="{ACB6F982-530E-48DC-A815-D93A8CAFEE58}"/>
                        </a:ext>
                      </a:extLst>
                    </p:cNvPr>
                    <p:cNvGrpSpPr/>
                    <p:nvPr/>
                  </p:nvGrpSpPr>
                  <p:grpSpPr>
                    <a:xfrm>
                      <a:off x="-71440" y="0"/>
                      <a:ext cx="3991708" cy="2306815"/>
                      <a:chOff x="-71440" y="0"/>
                      <a:chExt cx="3991708" cy="2306815"/>
                    </a:xfrm>
                  </p:grpSpPr>
                  <p:sp>
                    <p:nvSpPr>
                      <p:cNvPr id="67" name="Rectangle 66">
                        <a:extLst>
                          <a:ext uri="{FF2B5EF4-FFF2-40B4-BE49-F238E27FC236}">
                            <a16:creationId xmlns:a16="http://schemas.microsoft.com/office/drawing/2014/main" id="{3875709C-A9D1-4601-9BB2-D059DA1D11EB}"/>
                          </a:ext>
                        </a:extLst>
                      </p:cNvPr>
                      <p:cNvSpPr/>
                      <p:nvPr/>
                    </p:nvSpPr>
                    <p:spPr>
                      <a:xfrm>
                        <a:off x="-71440" y="308909"/>
                        <a:ext cx="3991708" cy="1997906"/>
                      </a:xfrm>
                      <a:prstGeom prst="rect">
                        <a:avLst/>
                      </a:prstGeom>
                      <a:ln>
                        <a:solidFill>
                          <a:schemeClr val="tx1"/>
                        </a:solidFill>
                        <a:prstDash val="lgDashDot"/>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68" name="Group 67">
                        <a:extLst>
                          <a:ext uri="{FF2B5EF4-FFF2-40B4-BE49-F238E27FC236}">
                            <a16:creationId xmlns:a16="http://schemas.microsoft.com/office/drawing/2014/main" id="{57D432B5-6ECE-4B4B-A7D7-1A5AAE70A79C}"/>
                          </a:ext>
                        </a:extLst>
                      </p:cNvPr>
                      <p:cNvGrpSpPr/>
                      <p:nvPr/>
                    </p:nvGrpSpPr>
                    <p:grpSpPr>
                      <a:xfrm>
                        <a:off x="114300" y="764931"/>
                        <a:ext cx="1028699" cy="1327639"/>
                        <a:chOff x="0" y="0"/>
                        <a:chExt cx="1028699" cy="1327639"/>
                      </a:xfrm>
                    </p:grpSpPr>
                    <p:grpSp>
                      <p:nvGrpSpPr>
                        <p:cNvPr id="81" name="Group 80">
                          <a:extLst>
                            <a:ext uri="{FF2B5EF4-FFF2-40B4-BE49-F238E27FC236}">
                              <a16:creationId xmlns:a16="http://schemas.microsoft.com/office/drawing/2014/main" id="{DE2FD243-F940-44C5-A9C0-D9EB8421487B}"/>
                            </a:ext>
                          </a:extLst>
                        </p:cNvPr>
                        <p:cNvGrpSpPr/>
                        <p:nvPr/>
                      </p:nvGrpSpPr>
                      <p:grpSpPr>
                        <a:xfrm>
                          <a:off x="0" y="641839"/>
                          <a:ext cx="1002323" cy="685800"/>
                          <a:chOff x="0" y="0"/>
                          <a:chExt cx="1002323" cy="685800"/>
                        </a:xfrm>
                      </p:grpSpPr>
                      <p:sp>
                        <p:nvSpPr>
                          <p:cNvPr id="88" name="Parallelogram 87">
                            <a:extLst>
                              <a:ext uri="{FF2B5EF4-FFF2-40B4-BE49-F238E27FC236}">
                                <a16:creationId xmlns:a16="http://schemas.microsoft.com/office/drawing/2014/main" id="{B702CB39-855F-4F20-BB50-11B9F00F7D2D}"/>
                              </a:ext>
                            </a:extLst>
                          </p:cNvPr>
                          <p:cNvSpPr/>
                          <p:nvPr/>
                        </p:nvSpPr>
                        <p:spPr>
                          <a:xfrm>
                            <a:off x="153377" y="0"/>
                            <a:ext cx="659423" cy="3780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9" name="Text Box 1941347798">
                            <a:extLst>
                              <a:ext uri="{FF2B5EF4-FFF2-40B4-BE49-F238E27FC236}">
                                <a16:creationId xmlns:a16="http://schemas.microsoft.com/office/drawing/2014/main" id="{C6546ADC-134C-45BD-B62F-73649D458989}"/>
                              </a:ext>
                            </a:extLst>
                          </p:cNvPr>
                          <p:cNvSpPr txBox="1"/>
                          <p:nvPr/>
                        </p:nvSpPr>
                        <p:spPr>
                          <a:xfrm>
                            <a:off x="0" y="439615"/>
                            <a:ext cx="1002323" cy="2461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750">
                                <a:effectLst/>
                                <a:latin typeface="Calibri" panose="020F0502020204030204" pitchFamily="34" charset="0"/>
                                <a:ea typeface="Calibri" panose="020F0502020204030204" pitchFamily="34" charset="0"/>
                                <a:cs typeface="Arial" panose="020B0604020202020204" pitchFamily="34" charset="0"/>
                              </a:rPr>
                              <a:t>Sliding feature map</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82" name="Rectangle 81">
                          <a:extLst>
                            <a:ext uri="{FF2B5EF4-FFF2-40B4-BE49-F238E27FC236}">
                              <a16:creationId xmlns:a16="http://schemas.microsoft.com/office/drawing/2014/main" id="{97BDE5C8-F9FF-4C0F-B3C9-970D2A0BF59E}"/>
                            </a:ext>
                          </a:extLst>
                        </p:cNvPr>
                        <p:cNvSpPr/>
                        <p:nvPr/>
                      </p:nvSpPr>
                      <p:spPr>
                        <a:xfrm>
                          <a:off x="96715" y="79131"/>
                          <a:ext cx="237393" cy="31623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83" name="Straight Connector 82">
                          <a:extLst>
                            <a:ext uri="{FF2B5EF4-FFF2-40B4-BE49-F238E27FC236}">
                              <a16:creationId xmlns:a16="http://schemas.microsoft.com/office/drawing/2014/main" id="{501379AF-8433-4218-ACF8-C504EDB91942}"/>
                            </a:ext>
                          </a:extLst>
                        </p:cNvPr>
                        <p:cNvCxnSpPr/>
                        <p:nvPr/>
                      </p:nvCxnSpPr>
                      <p:spPr>
                        <a:xfrm>
                          <a:off x="254977" y="395654"/>
                          <a:ext cx="167005" cy="360778"/>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7AA1BBC5-26D9-492C-BA18-401F650C24A1}"/>
                            </a:ext>
                          </a:extLst>
                        </p:cNvPr>
                        <p:cNvSpPr/>
                        <p:nvPr/>
                      </p:nvSpPr>
                      <p:spPr>
                        <a:xfrm>
                          <a:off x="404446" y="167054"/>
                          <a:ext cx="289511" cy="1582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85" name="Straight Connector 84">
                          <a:extLst>
                            <a:ext uri="{FF2B5EF4-FFF2-40B4-BE49-F238E27FC236}">
                              <a16:creationId xmlns:a16="http://schemas.microsoft.com/office/drawing/2014/main" id="{1700FC06-E37A-4870-84BD-3FAC2FB416FB}"/>
                            </a:ext>
                          </a:extLst>
                        </p:cNvPr>
                        <p:cNvCxnSpPr/>
                        <p:nvPr/>
                      </p:nvCxnSpPr>
                      <p:spPr>
                        <a:xfrm flipH="1">
                          <a:off x="483577" y="325316"/>
                          <a:ext cx="114300" cy="431165"/>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35EAED3-D423-4F58-A139-108D29C4D747}"/>
                            </a:ext>
                          </a:extLst>
                        </p:cNvPr>
                        <p:cNvSpPr/>
                        <p:nvPr/>
                      </p:nvSpPr>
                      <p:spPr>
                        <a:xfrm>
                          <a:off x="782515" y="0"/>
                          <a:ext cx="246184" cy="46599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87" name="Straight Connector 86">
                          <a:extLst>
                            <a:ext uri="{FF2B5EF4-FFF2-40B4-BE49-F238E27FC236}">
                              <a16:creationId xmlns:a16="http://schemas.microsoft.com/office/drawing/2014/main" id="{F415CD78-5AB7-44AC-9717-16E6D934BAA4}"/>
                            </a:ext>
                          </a:extLst>
                        </p:cNvPr>
                        <p:cNvCxnSpPr/>
                        <p:nvPr/>
                      </p:nvCxnSpPr>
                      <p:spPr>
                        <a:xfrm flipH="1">
                          <a:off x="483577" y="457200"/>
                          <a:ext cx="448408" cy="29928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41A1D79F-FA23-422A-97F2-469D5FD56C96}"/>
                          </a:ext>
                        </a:extLst>
                      </p:cNvPr>
                      <p:cNvSpPr/>
                      <p:nvPr/>
                    </p:nvSpPr>
                    <p:spPr>
                      <a:xfrm>
                        <a:off x="1890347" y="383931"/>
                        <a:ext cx="290049" cy="627012"/>
                      </a:xfrm>
                      <a:prstGeom prst="rect">
                        <a:avLst/>
                      </a:prstGeom>
                      <a:solidFill>
                        <a:schemeClr val="accent5">
                          <a:lumMod val="40000"/>
                          <a:lumOff val="60000"/>
                        </a:schemeClr>
                      </a:solidFill>
                      <a:ln>
                        <a:solidFill>
                          <a:schemeClr val="bg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Rectangle 69">
                        <a:extLst>
                          <a:ext uri="{FF2B5EF4-FFF2-40B4-BE49-F238E27FC236}">
                            <a16:creationId xmlns:a16="http://schemas.microsoft.com/office/drawing/2014/main" id="{8E836E73-9DC6-42BE-AD5C-4909383862C4}"/>
                          </a:ext>
                        </a:extLst>
                      </p:cNvPr>
                      <p:cNvSpPr/>
                      <p:nvPr/>
                    </p:nvSpPr>
                    <p:spPr>
                      <a:xfrm>
                        <a:off x="1925516" y="1359877"/>
                        <a:ext cx="290049" cy="627012"/>
                      </a:xfrm>
                      <a:prstGeom prst="rect">
                        <a:avLst/>
                      </a:prstGeom>
                      <a:solidFill>
                        <a:schemeClr val="accent5">
                          <a:lumMod val="40000"/>
                          <a:lumOff val="60000"/>
                        </a:schemeClr>
                      </a:solidFill>
                      <a:ln>
                        <a:solidFill>
                          <a:schemeClr val="bg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1" name="Text Box 1941347807">
                        <a:extLst>
                          <a:ext uri="{FF2B5EF4-FFF2-40B4-BE49-F238E27FC236}">
                            <a16:creationId xmlns:a16="http://schemas.microsoft.com/office/drawing/2014/main" id="{7AE9C505-E11A-45F5-B3AF-0362262C601D}"/>
                          </a:ext>
                        </a:extLst>
                      </p:cNvPr>
                      <p:cNvSpPr txBox="1"/>
                      <p:nvPr/>
                    </p:nvSpPr>
                    <p:spPr>
                      <a:xfrm>
                        <a:off x="2856618" y="501160"/>
                        <a:ext cx="854550" cy="36048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00">
                            <a:effectLst/>
                            <a:latin typeface="Calibri" panose="020F0502020204030204" pitchFamily="34" charset="0"/>
                            <a:ea typeface="Calibri" panose="020F0502020204030204" pitchFamily="34" charset="0"/>
                            <a:cs typeface="Arial" panose="020B0604020202020204" pitchFamily="34" charset="0"/>
                          </a:rPr>
                          <a:t>Softmax for detecction</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72" name="Text Box 1941347808">
                        <a:extLst>
                          <a:ext uri="{FF2B5EF4-FFF2-40B4-BE49-F238E27FC236}">
                            <a16:creationId xmlns:a16="http://schemas.microsoft.com/office/drawing/2014/main" id="{420AC515-FDE6-47AC-8DCA-008769DAD7D8}"/>
                          </a:ext>
                        </a:extLst>
                      </p:cNvPr>
                      <p:cNvSpPr txBox="1"/>
                      <p:nvPr/>
                    </p:nvSpPr>
                    <p:spPr>
                      <a:xfrm>
                        <a:off x="1810439" y="1011114"/>
                        <a:ext cx="1281188" cy="22007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750">
                            <a:effectLst/>
                            <a:latin typeface="Calibri" panose="020F0502020204030204" pitchFamily="34" charset="0"/>
                            <a:ea typeface="Calibri" panose="020F0502020204030204" pitchFamily="34" charset="0"/>
                            <a:cs typeface="Arial" panose="020B0604020202020204" pitchFamily="34" charset="0"/>
                          </a:rPr>
                          <a:t>Conv class</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73" name="Text Box 1941347809">
                        <a:extLst>
                          <a:ext uri="{FF2B5EF4-FFF2-40B4-BE49-F238E27FC236}">
                            <a16:creationId xmlns:a16="http://schemas.microsoft.com/office/drawing/2014/main" id="{F7383EA0-19BB-4F50-A1E3-EFF9E4569CD9}"/>
                          </a:ext>
                        </a:extLst>
                      </p:cNvPr>
                      <p:cNvSpPr txBox="1"/>
                      <p:nvPr/>
                    </p:nvSpPr>
                    <p:spPr>
                      <a:xfrm>
                        <a:off x="1810439" y="2039811"/>
                        <a:ext cx="1198675" cy="22007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750">
                            <a:effectLst/>
                            <a:latin typeface="Calibri" panose="020F0502020204030204" pitchFamily="34" charset="0"/>
                            <a:ea typeface="Calibri" panose="020F0502020204030204" pitchFamily="34" charset="0"/>
                            <a:cs typeface="Arial" panose="020B0604020202020204" pitchFamily="34" charset="0"/>
                          </a:rPr>
                          <a:t>Conv bbr</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74" name="Text Box 1941347810">
                        <a:extLst>
                          <a:ext uri="{FF2B5EF4-FFF2-40B4-BE49-F238E27FC236}">
                            <a16:creationId xmlns:a16="http://schemas.microsoft.com/office/drawing/2014/main" id="{5F25AF5A-3075-4A2C-B318-2E6E2C10D6C5}"/>
                          </a:ext>
                        </a:extLst>
                      </p:cNvPr>
                      <p:cNvSpPr txBox="1"/>
                      <p:nvPr/>
                    </p:nvSpPr>
                    <p:spPr>
                      <a:xfrm>
                        <a:off x="2857060" y="1512249"/>
                        <a:ext cx="855036" cy="47460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750">
                            <a:effectLst/>
                            <a:latin typeface="Calibri" panose="020F0502020204030204" pitchFamily="34" charset="0"/>
                            <a:ea typeface="Calibri" panose="020F0502020204030204" pitchFamily="34" charset="0"/>
                            <a:cs typeface="Arial" panose="020B0604020202020204" pitchFamily="34" charset="0"/>
                          </a:rPr>
                          <a:t>Bounding box regressor</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445EE754-ACC7-43D2-8C51-792835AE1DC6}"/>
                          </a:ext>
                        </a:extLst>
                      </p:cNvPr>
                      <p:cNvCxnSpPr/>
                      <p:nvPr/>
                    </p:nvCxnSpPr>
                    <p:spPr>
                      <a:xfrm>
                        <a:off x="1230924" y="1362808"/>
                        <a:ext cx="214923"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F98EE3AC-77F9-42EF-93FE-6350C025C76C}"/>
                          </a:ext>
                        </a:extLst>
                      </p:cNvPr>
                      <p:cNvCxnSpPr/>
                      <p:nvPr/>
                    </p:nvCxnSpPr>
                    <p:spPr>
                      <a:xfrm flipV="1">
                        <a:off x="1441939" y="705339"/>
                        <a:ext cx="558800" cy="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0222AD1-9B99-4D30-9A5E-9540FFACCC09}"/>
                          </a:ext>
                        </a:extLst>
                      </p:cNvPr>
                      <p:cNvCxnSpPr/>
                      <p:nvPr/>
                    </p:nvCxnSpPr>
                    <p:spPr>
                      <a:xfrm>
                        <a:off x="1441939" y="1725246"/>
                        <a:ext cx="55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167D983-41F5-495F-89ED-4173A6185A2D}"/>
                          </a:ext>
                        </a:extLst>
                      </p:cNvPr>
                      <p:cNvCxnSpPr/>
                      <p:nvPr/>
                    </p:nvCxnSpPr>
                    <p:spPr>
                      <a:xfrm>
                        <a:off x="2189285" y="705339"/>
                        <a:ext cx="66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9B773EC-0FFE-499C-8FAE-3192B163C126}"/>
                          </a:ext>
                        </a:extLst>
                      </p:cNvPr>
                      <p:cNvCxnSpPr/>
                      <p:nvPr/>
                    </p:nvCxnSpPr>
                    <p:spPr>
                      <a:xfrm>
                        <a:off x="2215662" y="1716454"/>
                        <a:ext cx="66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 Box 1941347816">
                        <a:extLst>
                          <a:ext uri="{FF2B5EF4-FFF2-40B4-BE49-F238E27FC236}">
                            <a16:creationId xmlns:a16="http://schemas.microsoft.com/office/drawing/2014/main" id="{5B03C531-5C7A-42EF-AB64-F853F79F8DCF}"/>
                          </a:ext>
                        </a:extLst>
                      </p:cNvPr>
                      <p:cNvSpPr txBox="1"/>
                      <p:nvPr/>
                    </p:nvSpPr>
                    <p:spPr>
                      <a:xfrm>
                        <a:off x="1230765" y="0"/>
                        <a:ext cx="1518863" cy="50116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900">
                            <a:effectLst/>
                            <a:latin typeface="Calibri" panose="020F0502020204030204" pitchFamily="34" charset="0"/>
                            <a:ea typeface="Calibri" panose="020F0502020204030204" pitchFamily="34" charset="0"/>
                            <a:cs typeface="Arial" panose="020B0604020202020204" pitchFamily="34" charset="0"/>
                          </a:rPr>
                          <a:t>Regional Proposal network</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cxnSp>
                  <p:nvCxnSpPr>
                    <p:cNvPr id="65" name="Straight Connector 64">
                      <a:extLst>
                        <a:ext uri="{FF2B5EF4-FFF2-40B4-BE49-F238E27FC236}">
                          <a16:creationId xmlns:a16="http://schemas.microsoft.com/office/drawing/2014/main" id="{FB7C5FC9-8AE0-4AFE-B3D5-011FEFD96662}"/>
                        </a:ext>
                      </a:extLst>
                    </p:cNvPr>
                    <p:cNvCxnSpPr/>
                    <p:nvPr/>
                  </p:nvCxnSpPr>
                  <p:spPr>
                    <a:xfrm flipH="1" flipV="1">
                      <a:off x="1441939" y="703384"/>
                      <a:ext cx="3908" cy="657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12997D3-4836-413D-816C-6020E66E1AD8}"/>
                        </a:ext>
                      </a:extLst>
                    </p:cNvPr>
                    <p:cNvCxnSpPr/>
                    <p:nvPr/>
                  </p:nvCxnSpPr>
                  <p:spPr>
                    <a:xfrm flipV="1">
                      <a:off x="1441939" y="1362807"/>
                      <a:ext cx="0" cy="36529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FC665AC-0757-4C95-A57A-7909E2722A89}"/>
                      </a:ext>
                    </a:extLst>
                  </p:cNvPr>
                  <p:cNvGrpSpPr/>
                  <p:nvPr/>
                </p:nvGrpSpPr>
                <p:grpSpPr>
                  <a:xfrm>
                    <a:off x="0" y="2620108"/>
                    <a:ext cx="4274892" cy="1832378"/>
                    <a:chOff x="0" y="0"/>
                    <a:chExt cx="4274892" cy="1832378"/>
                  </a:xfrm>
                </p:grpSpPr>
                <p:grpSp>
                  <p:nvGrpSpPr>
                    <p:cNvPr id="18" name="Group 17">
                      <a:extLst>
                        <a:ext uri="{FF2B5EF4-FFF2-40B4-BE49-F238E27FC236}">
                          <a16:creationId xmlns:a16="http://schemas.microsoft.com/office/drawing/2014/main" id="{0242C7CC-A33F-47B2-86BF-5E9A40170E47}"/>
                        </a:ext>
                      </a:extLst>
                    </p:cNvPr>
                    <p:cNvGrpSpPr/>
                    <p:nvPr/>
                  </p:nvGrpSpPr>
                  <p:grpSpPr>
                    <a:xfrm>
                      <a:off x="0" y="536331"/>
                      <a:ext cx="1196885" cy="1296047"/>
                      <a:chOff x="0" y="0"/>
                      <a:chExt cx="913765" cy="702994"/>
                    </a:xfrm>
                  </p:grpSpPr>
                  <p:sp>
                    <p:nvSpPr>
                      <p:cNvPr id="62" name="Parallelogram 61">
                        <a:extLst>
                          <a:ext uri="{FF2B5EF4-FFF2-40B4-BE49-F238E27FC236}">
                            <a16:creationId xmlns:a16="http://schemas.microsoft.com/office/drawing/2014/main" id="{8ED53DCF-C9CF-40AA-BF68-640E2C1B0B9B}"/>
                          </a:ext>
                        </a:extLst>
                      </p:cNvPr>
                      <p:cNvSpPr/>
                      <p:nvPr/>
                    </p:nvSpPr>
                    <p:spPr>
                      <a:xfrm>
                        <a:off x="170961" y="0"/>
                        <a:ext cx="659423" cy="3780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3" name="Text Box 1941347822">
                        <a:extLst>
                          <a:ext uri="{FF2B5EF4-FFF2-40B4-BE49-F238E27FC236}">
                            <a16:creationId xmlns:a16="http://schemas.microsoft.com/office/drawing/2014/main" id="{38F01966-24A9-4E5A-B5DA-5E6B0BA449E0}"/>
                          </a:ext>
                        </a:extLst>
                      </p:cNvPr>
                      <p:cNvSpPr txBox="1"/>
                      <p:nvPr/>
                    </p:nvSpPr>
                    <p:spPr>
                      <a:xfrm>
                        <a:off x="0" y="395654"/>
                        <a:ext cx="913765" cy="30734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Object-like regions proposed in feature map</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19" name="Right Arrow 1941347823">
                      <a:extLst>
                        <a:ext uri="{FF2B5EF4-FFF2-40B4-BE49-F238E27FC236}">
                          <a16:creationId xmlns:a16="http://schemas.microsoft.com/office/drawing/2014/main" id="{306E3437-2FE0-431C-BAB1-187EC6B023E5}"/>
                        </a:ext>
                      </a:extLst>
                    </p:cNvPr>
                    <p:cNvSpPr/>
                    <p:nvPr/>
                  </p:nvSpPr>
                  <p:spPr>
                    <a:xfrm>
                      <a:off x="1072661" y="742462"/>
                      <a:ext cx="483577" cy="26376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20" name="Group 19">
                      <a:extLst>
                        <a:ext uri="{FF2B5EF4-FFF2-40B4-BE49-F238E27FC236}">
                          <a16:creationId xmlns:a16="http://schemas.microsoft.com/office/drawing/2014/main" id="{5F6F776B-0D0C-4EF2-9019-57CA0576A95C}"/>
                        </a:ext>
                      </a:extLst>
                    </p:cNvPr>
                    <p:cNvGrpSpPr/>
                    <p:nvPr/>
                  </p:nvGrpSpPr>
                  <p:grpSpPr>
                    <a:xfrm>
                      <a:off x="1617784" y="0"/>
                      <a:ext cx="2657108" cy="1758315"/>
                      <a:chOff x="0" y="0"/>
                      <a:chExt cx="2657108" cy="1758315"/>
                    </a:xfrm>
                  </p:grpSpPr>
                  <p:grpSp>
                    <p:nvGrpSpPr>
                      <p:cNvPr id="22" name="Group 21">
                        <a:extLst>
                          <a:ext uri="{FF2B5EF4-FFF2-40B4-BE49-F238E27FC236}">
                            <a16:creationId xmlns:a16="http://schemas.microsoft.com/office/drawing/2014/main" id="{08C0DB8C-7288-46F7-AE98-574C18C59001}"/>
                          </a:ext>
                        </a:extLst>
                      </p:cNvPr>
                      <p:cNvGrpSpPr/>
                      <p:nvPr/>
                    </p:nvGrpSpPr>
                    <p:grpSpPr>
                      <a:xfrm>
                        <a:off x="0" y="0"/>
                        <a:ext cx="2531745" cy="1758315"/>
                        <a:chOff x="0" y="0"/>
                        <a:chExt cx="2531990" cy="1758461"/>
                      </a:xfrm>
                    </p:grpSpPr>
                    <p:sp>
                      <p:nvSpPr>
                        <p:cNvPr id="25" name="Rectangle 24">
                          <a:extLst>
                            <a:ext uri="{FF2B5EF4-FFF2-40B4-BE49-F238E27FC236}">
                              <a16:creationId xmlns:a16="http://schemas.microsoft.com/office/drawing/2014/main" id="{EBAB0E1C-37D7-4A71-A3BE-4F47FC013615}"/>
                            </a:ext>
                          </a:extLst>
                        </p:cNvPr>
                        <p:cNvSpPr/>
                        <p:nvPr/>
                      </p:nvSpPr>
                      <p:spPr>
                        <a:xfrm>
                          <a:off x="0" y="0"/>
                          <a:ext cx="2531990" cy="1758461"/>
                        </a:xfrm>
                        <a:prstGeom prst="rect">
                          <a:avLst/>
                        </a:prstGeom>
                        <a:ln>
                          <a:solidFill>
                            <a:schemeClr val="tx1"/>
                          </a:solidFill>
                          <a:prstDash val="lgDashDot"/>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26" name="Group 25">
                          <a:extLst>
                            <a:ext uri="{FF2B5EF4-FFF2-40B4-BE49-F238E27FC236}">
                              <a16:creationId xmlns:a16="http://schemas.microsoft.com/office/drawing/2014/main" id="{E066E70D-8814-4FC2-9E93-54E2D63C62ED}"/>
                            </a:ext>
                          </a:extLst>
                        </p:cNvPr>
                        <p:cNvGrpSpPr/>
                        <p:nvPr/>
                      </p:nvGrpSpPr>
                      <p:grpSpPr>
                        <a:xfrm>
                          <a:off x="52754" y="626208"/>
                          <a:ext cx="587021" cy="995289"/>
                          <a:chOff x="0" y="0"/>
                          <a:chExt cx="587021" cy="995289"/>
                        </a:xfrm>
                      </p:grpSpPr>
                      <p:sp>
                        <p:nvSpPr>
                          <p:cNvPr id="60" name="Rectangle 59">
                            <a:extLst>
                              <a:ext uri="{FF2B5EF4-FFF2-40B4-BE49-F238E27FC236}">
                                <a16:creationId xmlns:a16="http://schemas.microsoft.com/office/drawing/2014/main" id="{34A656B6-A41F-4576-92A1-927EC56C2EAB}"/>
                              </a:ext>
                            </a:extLst>
                          </p:cNvPr>
                          <p:cNvSpPr/>
                          <p:nvPr/>
                        </p:nvSpPr>
                        <p:spPr>
                          <a:xfrm>
                            <a:off x="105507" y="0"/>
                            <a:ext cx="285566" cy="650656"/>
                          </a:xfrm>
                          <a:prstGeom prst="rect">
                            <a:avLst/>
                          </a:prstGeom>
                          <a:solidFill>
                            <a:schemeClr val="accent5">
                              <a:lumMod val="40000"/>
                              <a:lumOff val="60000"/>
                            </a:schemeClr>
                          </a:solidFill>
                          <a:ln>
                            <a:solidFill>
                              <a:schemeClr val="bg1"/>
                            </a:solidFill>
                          </a:ln>
                          <a:effectLst>
                            <a:glow rad="127000">
                              <a:schemeClr val="bg1"/>
                            </a:glow>
                            <a:outerShdw blurRad="50800" dist="50800" dir="5400000" algn="ctr" rotWithShape="0">
                              <a:schemeClr val="bg1"/>
                            </a:outerShdw>
                          </a:effectLst>
                          <a:scene3d>
                            <a:camera prst="isometricOffAxis1Lef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1" name="Text Box 1941347829">
                            <a:extLst>
                              <a:ext uri="{FF2B5EF4-FFF2-40B4-BE49-F238E27FC236}">
                                <a16:creationId xmlns:a16="http://schemas.microsoft.com/office/drawing/2014/main" id="{D2BD951B-5B84-4D9D-8663-47553DE94151}"/>
                              </a:ext>
                            </a:extLst>
                          </p:cNvPr>
                          <p:cNvSpPr txBox="1"/>
                          <p:nvPr/>
                        </p:nvSpPr>
                        <p:spPr>
                          <a:xfrm>
                            <a:off x="0" y="687754"/>
                            <a:ext cx="587021" cy="3075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ROI Pooiling layer</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2BFBBAF7-7AAB-47BA-B479-47C471B792E5}"/>
                            </a:ext>
                          </a:extLst>
                        </p:cNvPr>
                        <p:cNvGrpSpPr/>
                        <p:nvPr/>
                      </p:nvGrpSpPr>
                      <p:grpSpPr>
                        <a:xfrm>
                          <a:off x="747347" y="334108"/>
                          <a:ext cx="193431" cy="1049655"/>
                          <a:chOff x="0" y="0"/>
                          <a:chExt cx="193431" cy="1049655"/>
                        </a:xfrm>
                      </p:grpSpPr>
                      <p:sp>
                        <p:nvSpPr>
                          <p:cNvPr id="56" name="Rectangle 55">
                            <a:extLst>
                              <a:ext uri="{FF2B5EF4-FFF2-40B4-BE49-F238E27FC236}">
                                <a16:creationId xmlns:a16="http://schemas.microsoft.com/office/drawing/2014/main" id="{FE3C9588-C479-4DA0-B5E9-C633612C4D3B}"/>
                              </a:ext>
                            </a:extLst>
                          </p:cNvPr>
                          <p:cNvSpPr/>
                          <p:nvPr/>
                        </p:nvSpPr>
                        <p:spPr>
                          <a:xfrm>
                            <a:off x="0" y="0"/>
                            <a:ext cx="193431" cy="104965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7" name="Oval 56">
                            <a:extLst>
                              <a:ext uri="{FF2B5EF4-FFF2-40B4-BE49-F238E27FC236}">
                                <a16:creationId xmlns:a16="http://schemas.microsoft.com/office/drawing/2014/main" id="{C8FF0F97-EADE-428C-9ACC-6E4318F5B388}"/>
                              </a:ext>
                            </a:extLst>
                          </p:cNvPr>
                          <p:cNvSpPr/>
                          <p:nvPr/>
                        </p:nvSpPr>
                        <p:spPr>
                          <a:xfrm flipV="1">
                            <a:off x="43962" y="747346"/>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8" name="Oval 57">
                            <a:extLst>
                              <a:ext uri="{FF2B5EF4-FFF2-40B4-BE49-F238E27FC236}">
                                <a16:creationId xmlns:a16="http://schemas.microsoft.com/office/drawing/2014/main" id="{745CE839-988A-46E6-9201-F924AB50F96E}"/>
                              </a:ext>
                            </a:extLst>
                          </p:cNvPr>
                          <p:cNvSpPr/>
                          <p:nvPr/>
                        </p:nvSpPr>
                        <p:spPr>
                          <a:xfrm flipV="1">
                            <a:off x="52754" y="79130"/>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9" name="Oval 58">
                            <a:extLst>
                              <a:ext uri="{FF2B5EF4-FFF2-40B4-BE49-F238E27FC236}">
                                <a16:creationId xmlns:a16="http://schemas.microsoft.com/office/drawing/2014/main" id="{64395A5F-FE3C-4407-BE40-57A1911D20C0}"/>
                              </a:ext>
                            </a:extLst>
                          </p:cNvPr>
                          <p:cNvSpPr/>
                          <p:nvPr/>
                        </p:nvSpPr>
                        <p:spPr>
                          <a:xfrm flipV="1">
                            <a:off x="43962" y="386861"/>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28" name="Group 27">
                          <a:extLst>
                            <a:ext uri="{FF2B5EF4-FFF2-40B4-BE49-F238E27FC236}">
                              <a16:creationId xmlns:a16="http://schemas.microsoft.com/office/drawing/2014/main" id="{66E9D068-7A8A-4E1E-9273-395657800FF8}"/>
                            </a:ext>
                          </a:extLst>
                        </p:cNvPr>
                        <p:cNvGrpSpPr/>
                        <p:nvPr/>
                      </p:nvGrpSpPr>
                      <p:grpSpPr>
                        <a:xfrm>
                          <a:off x="1160585" y="334108"/>
                          <a:ext cx="193431" cy="1049655"/>
                          <a:chOff x="0" y="0"/>
                          <a:chExt cx="193431" cy="1049655"/>
                        </a:xfrm>
                      </p:grpSpPr>
                      <p:sp>
                        <p:nvSpPr>
                          <p:cNvPr id="52" name="Rectangle 51">
                            <a:extLst>
                              <a:ext uri="{FF2B5EF4-FFF2-40B4-BE49-F238E27FC236}">
                                <a16:creationId xmlns:a16="http://schemas.microsoft.com/office/drawing/2014/main" id="{3499D6BF-B810-4BC1-87B5-3A74EC51A410}"/>
                              </a:ext>
                            </a:extLst>
                          </p:cNvPr>
                          <p:cNvSpPr/>
                          <p:nvPr/>
                        </p:nvSpPr>
                        <p:spPr>
                          <a:xfrm>
                            <a:off x="0" y="0"/>
                            <a:ext cx="193431" cy="104965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3" name="Oval 52">
                            <a:extLst>
                              <a:ext uri="{FF2B5EF4-FFF2-40B4-BE49-F238E27FC236}">
                                <a16:creationId xmlns:a16="http://schemas.microsoft.com/office/drawing/2014/main" id="{70091721-0090-406D-8ACC-9C14B297F941}"/>
                              </a:ext>
                            </a:extLst>
                          </p:cNvPr>
                          <p:cNvSpPr/>
                          <p:nvPr/>
                        </p:nvSpPr>
                        <p:spPr>
                          <a:xfrm flipV="1">
                            <a:off x="43962" y="747346"/>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4" name="Oval 53">
                            <a:extLst>
                              <a:ext uri="{FF2B5EF4-FFF2-40B4-BE49-F238E27FC236}">
                                <a16:creationId xmlns:a16="http://schemas.microsoft.com/office/drawing/2014/main" id="{5F104C86-B76B-4D73-B232-7E772B1427D0}"/>
                              </a:ext>
                            </a:extLst>
                          </p:cNvPr>
                          <p:cNvSpPr/>
                          <p:nvPr/>
                        </p:nvSpPr>
                        <p:spPr>
                          <a:xfrm flipV="1">
                            <a:off x="52754" y="79130"/>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5" name="Oval 54">
                            <a:extLst>
                              <a:ext uri="{FF2B5EF4-FFF2-40B4-BE49-F238E27FC236}">
                                <a16:creationId xmlns:a16="http://schemas.microsoft.com/office/drawing/2014/main" id="{0E48E118-4311-4947-A863-DD734FB2DC8F}"/>
                              </a:ext>
                            </a:extLst>
                          </p:cNvPr>
                          <p:cNvSpPr/>
                          <p:nvPr/>
                        </p:nvSpPr>
                        <p:spPr>
                          <a:xfrm flipV="1">
                            <a:off x="43962" y="386861"/>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29" name="Group 28">
                          <a:extLst>
                            <a:ext uri="{FF2B5EF4-FFF2-40B4-BE49-F238E27FC236}">
                              <a16:creationId xmlns:a16="http://schemas.microsoft.com/office/drawing/2014/main" id="{52B58E7D-B561-4E3A-A332-D6606A0111CE}"/>
                            </a:ext>
                          </a:extLst>
                        </p:cNvPr>
                        <p:cNvGrpSpPr/>
                        <p:nvPr/>
                      </p:nvGrpSpPr>
                      <p:grpSpPr>
                        <a:xfrm>
                          <a:off x="1600200" y="325315"/>
                          <a:ext cx="113807" cy="467165"/>
                          <a:chOff x="0" y="0"/>
                          <a:chExt cx="193431" cy="1049655"/>
                        </a:xfrm>
                      </p:grpSpPr>
                      <p:sp>
                        <p:nvSpPr>
                          <p:cNvPr id="48" name="Rectangle 47">
                            <a:extLst>
                              <a:ext uri="{FF2B5EF4-FFF2-40B4-BE49-F238E27FC236}">
                                <a16:creationId xmlns:a16="http://schemas.microsoft.com/office/drawing/2014/main" id="{5BF11213-E69B-4A9D-B9A2-CC92C72E70AA}"/>
                              </a:ext>
                            </a:extLst>
                          </p:cNvPr>
                          <p:cNvSpPr/>
                          <p:nvPr/>
                        </p:nvSpPr>
                        <p:spPr>
                          <a:xfrm>
                            <a:off x="0" y="0"/>
                            <a:ext cx="193431" cy="104965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9" name="Oval 48">
                            <a:extLst>
                              <a:ext uri="{FF2B5EF4-FFF2-40B4-BE49-F238E27FC236}">
                                <a16:creationId xmlns:a16="http://schemas.microsoft.com/office/drawing/2014/main" id="{041BDD2E-9A71-43FD-AB98-7537391669A3}"/>
                              </a:ext>
                            </a:extLst>
                          </p:cNvPr>
                          <p:cNvSpPr/>
                          <p:nvPr/>
                        </p:nvSpPr>
                        <p:spPr>
                          <a:xfrm flipV="1">
                            <a:off x="43962" y="747346"/>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0" name="Oval 49">
                            <a:extLst>
                              <a:ext uri="{FF2B5EF4-FFF2-40B4-BE49-F238E27FC236}">
                                <a16:creationId xmlns:a16="http://schemas.microsoft.com/office/drawing/2014/main" id="{D379A0F8-9117-4D3D-B86C-7F0F36275D54}"/>
                              </a:ext>
                            </a:extLst>
                          </p:cNvPr>
                          <p:cNvSpPr/>
                          <p:nvPr/>
                        </p:nvSpPr>
                        <p:spPr>
                          <a:xfrm flipV="1">
                            <a:off x="52754" y="79130"/>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1" name="Oval 50">
                            <a:extLst>
                              <a:ext uri="{FF2B5EF4-FFF2-40B4-BE49-F238E27FC236}">
                                <a16:creationId xmlns:a16="http://schemas.microsoft.com/office/drawing/2014/main" id="{B5963564-E04E-4134-9F82-9915BA3968AA}"/>
                              </a:ext>
                            </a:extLst>
                          </p:cNvPr>
                          <p:cNvSpPr/>
                          <p:nvPr/>
                        </p:nvSpPr>
                        <p:spPr>
                          <a:xfrm flipV="1">
                            <a:off x="43962" y="386861"/>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30" name="Group 29">
                          <a:extLst>
                            <a:ext uri="{FF2B5EF4-FFF2-40B4-BE49-F238E27FC236}">
                              <a16:creationId xmlns:a16="http://schemas.microsoft.com/office/drawing/2014/main" id="{7C60E26E-A126-409C-991E-FE0944039D24}"/>
                            </a:ext>
                          </a:extLst>
                        </p:cNvPr>
                        <p:cNvGrpSpPr/>
                        <p:nvPr/>
                      </p:nvGrpSpPr>
                      <p:grpSpPr>
                        <a:xfrm>
                          <a:off x="1600200" y="896815"/>
                          <a:ext cx="113807" cy="467165"/>
                          <a:chOff x="0" y="0"/>
                          <a:chExt cx="193431" cy="1049655"/>
                        </a:xfrm>
                      </p:grpSpPr>
                      <p:sp>
                        <p:nvSpPr>
                          <p:cNvPr id="44" name="Rectangle 43">
                            <a:extLst>
                              <a:ext uri="{FF2B5EF4-FFF2-40B4-BE49-F238E27FC236}">
                                <a16:creationId xmlns:a16="http://schemas.microsoft.com/office/drawing/2014/main" id="{156A4343-C750-4486-85FE-9FDCB4293AE0}"/>
                              </a:ext>
                            </a:extLst>
                          </p:cNvPr>
                          <p:cNvSpPr/>
                          <p:nvPr/>
                        </p:nvSpPr>
                        <p:spPr>
                          <a:xfrm>
                            <a:off x="0" y="0"/>
                            <a:ext cx="193431" cy="104965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5" name="Oval 44">
                            <a:extLst>
                              <a:ext uri="{FF2B5EF4-FFF2-40B4-BE49-F238E27FC236}">
                                <a16:creationId xmlns:a16="http://schemas.microsoft.com/office/drawing/2014/main" id="{48ED4806-912C-4872-B766-C34B728201B2}"/>
                              </a:ext>
                            </a:extLst>
                          </p:cNvPr>
                          <p:cNvSpPr/>
                          <p:nvPr/>
                        </p:nvSpPr>
                        <p:spPr>
                          <a:xfrm flipV="1">
                            <a:off x="43962" y="747346"/>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6" name="Oval 45">
                            <a:extLst>
                              <a:ext uri="{FF2B5EF4-FFF2-40B4-BE49-F238E27FC236}">
                                <a16:creationId xmlns:a16="http://schemas.microsoft.com/office/drawing/2014/main" id="{40C15901-827E-4B82-90FD-8E89377AD1F8}"/>
                              </a:ext>
                            </a:extLst>
                          </p:cNvPr>
                          <p:cNvSpPr/>
                          <p:nvPr/>
                        </p:nvSpPr>
                        <p:spPr>
                          <a:xfrm flipV="1">
                            <a:off x="52754" y="79130"/>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7" name="Oval 46">
                            <a:extLst>
                              <a:ext uri="{FF2B5EF4-FFF2-40B4-BE49-F238E27FC236}">
                                <a16:creationId xmlns:a16="http://schemas.microsoft.com/office/drawing/2014/main" id="{E0581DDE-D51D-4544-A1F3-9388774F2414}"/>
                              </a:ext>
                            </a:extLst>
                          </p:cNvPr>
                          <p:cNvSpPr/>
                          <p:nvPr/>
                        </p:nvSpPr>
                        <p:spPr>
                          <a:xfrm flipV="1">
                            <a:off x="43962" y="386861"/>
                            <a:ext cx="95397" cy="12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31" name="Text Box 1941347850">
                          <a:extLst>
                            <a:ext uri="{FF2B5EF4-FFF2-40B4-BE49-F238E27FC236}">
                              <a16:creationId xmlns:a16="http://schemas.microsoft.com/office/drawing/2014/main" id="{934535DB-FFE3-4D92-B357-441759A3959C}"/>
                            </a:ext>
                          </a:extLst>
                        </p:cNvPr>
                        <p:cNvSpPr txBox="1"/>
                        <p:nvPr/>
                      </p:nvSpPr>
                      <p:spPr>
                        <a:xfrm>
                          <a:off x="606269" y="26328"/>
                          <a:ext cx="1318655" cy="26342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900">
                              <a:effectLst/>
                              <a:latin typeface="Calibri" panose="020F0502020204030204" pitchFamily="34" charset="0"/>
                              <a:ea typeface="Calibri" panose="020F0502020204030204" pitchFamily="34" charset="0"/>
                              <a:cs typeface="Arial" panose="020B0604020202020204" pitchFamily="34" charset="0"/>
                            </a:rPr>
                            <a:t>Fast RCNN</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FF0119B6-8E56-4400-AAB3-6549D8DF4D88}"/>
                            </a:ext>
                          </a:extLst>
                        </p:cNvPr>
                        <p:cNvSpPr/>
                        <p:nvPr/>
                      </p:nvSpPr>
                      <p:spPr>
                        <a:xfrm>
                          <a:off x="1995854" y="334108"/>
                          <a:ext cx="125918" cy="4579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3" name="Rectangle 32">
                          <a:extLst>
                            <a:ext uri="{FF2B5EF4-FFF2-40B4-BE49-F238E27FC236}">
                              <a16:creationId xmlns:a16="http://schemas.microsoft.com/office/drawing/2014/main" id="{E50E31D8-81FF-4DCE-97B3-3AD17D4BFBDF}"/>
                            </a:ext>
                          </a:extLst>
                        </p:cNvPr>
                        <p:cNvSpPr/>
                        <p:nvPr/>
                      </p:nvSpPr>
                      <p:spPr>
                        <a:xfrm>
                          <a:off x="1982177" y="909515"/>
                          <a:ext cx="125918" cy="457932"/>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4" name="Straight Connector 33">
                          <a:extLst>
                            <a:ext uri="{FF2B5EF4-FFF2-40B4-BE49-F238E27FC236}">
                              <a16:creationId xmlns:a16="http://schemas.microsoft.com/office/drawing/2014/main" id="{05DFE22C-FF84-44EF-A7B5-347EB8124EBF}"/>
                            </a:ext>
                          </a:extLst>
                        </p:cNvPr>
                        <p:cNvCxnSpPr/>
                        <p:nvPr/>
                      </p:nvCxnSpPr>
                      <p:spPr>
                        <a:xfrm>
                          <a:off x="967154" y="501162"/>
                          <a:ext cx="193431" cy="29078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FD3C7DD-7CD2-4A3A-8BC3-3289A7658B83}"/>
                            </a:ext>
                          </a:extLst>
                        </p:cNvPr>
                        <p:cNvCxnSpPr/>
                        <p:nvPr/>
                      </p:nvCxnSpPr>
                      <p:spPr>
                        <a:xfrm flipV="1">
                          <a:off x="940777" y="536331"/>
                          <a:ext cx="219808" cy="6680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3FCC410-3569-4731-9275-466F006444BE}"/>
                            </a:ext>
                          </a:extLst>
                        </p:cNvPr>
                        <p:cNvCxnSpPr/>
                        <p:nvPr/>
                      </p:nvCxnSpPr>
                      <p:spPr>
                        <a:xfrm flipH="1" flipV="1">
                          <a:off x="940777" y="844062"/>
                          <a:ext cx="219417" cy="35965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8F77FDA-4858-4665-BF06-7199F4CCD9A1}"/>
                            </a:ext>
                          </a:extLst>
                        </p:cNvPr>
                        <p:cNvCxnSpPr/>
                        <p:nvPr/>
                      </p:nvCxnSpPr>
                      <p:spPr>
                        <a:xfrm>
                          <a:off x="1714500" y="555869"/>
                          <a:ext cx="2819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4C07DAA-3533-46C8-839E-E2B2631D95C4}"/>
                            </a:ext>
                          </a:extLst>
                        </p:cNvPr>
                        <p:cNvCxnSpPr/>
                        <p:nvPr/>
                      </p:nvCxnSpPr>
                      <p:spPr>
                        <a:xfrm>
                          <a:off x="1714500" y="1127369"/>
                          <a:ext cx="267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B09045-2832-4645-88EF-BD652F4A2727}"/>
                            </a:ext>
                          </a:extLst>
                        </p:cNvPr>
                        <p:cNvCxnSpPr/>
                        <p:nvPr/>
                      </p:nvCxnSpPr>
                      <p:spPr>
                        <a:xfrm flipV="1">
                          <a:off x="1354016" y="413238"/>
                          <a:ext cx="246575" cy="288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AE28D6-36D9-4AE7-BE2C-59477F86AE63}"/>
                            </a:ext>
                          </a:extLst>
                        </p:cNvPr>
                        <p:cNvCxnSpPr/>
                        <p:nvPr/>
                      </p:nvCxnSpPr>
                      <p:spPr>
                        <a:xfrm>
                          <a:off x="1354016" y="501162"/>
                          <a:ext cx="246380" cy="203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15D43B-17CD-48B6-9A2C-BE551D61F291}"/>
                            </a:ext>
                          </a:extLst>
                        </p:cNvPr>
                        <p:cNvCxnSpPr/>
                        <p:nvPr/>
                      </p:nvCxnSpPr>
                      <p:spPr>
                        <a:xfrm>
                          <a:off x="1354016" y="931985"/>
                          <a:ext cx="246184" cy="297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21DCC58-38D5-4CAB-BC32-C97F2BDC5609}"/>
                            </a:ext>
                          </a:extLst>
                        </p:cNvPr>
                        <p:cNvCxnSpPr/>
                        <p:nvPr/>
                      </p:nvCxnSpPr>
                      <p:spPr>
                        <a:xfrm flipV="1">
                          <a:off x="1354016" y="984738"/>
                          <a:ext cx="245745" cy="24240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 Box 1941347862">
                          <a:extLst>
                            <a:ext uri="{FF2B5EF4-FFF2-40B4-BE49-F238E27FC236}">
                              <a16:creationId xmlns:a16="http://schemas.microsoft.com/office/drawing/2014/main" id="{FCECBD7C-9939-42A4-99FB-C39179A9891F}"/>
                            </a:ext>
                          </a:extLst>
                        </p:cNvPr>
                        <p:cNvSpPr txBox="1"/>
                        <p:nvPr/>
                      </p:nvSpPr>
                      <p:spPr>
                        <a:xfrm>
                          <a:off x="799689" y="1450654"/>
                          <a:ext cx="1124766" cy="25497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750">
                              <a:effectLst/>
                              <a:latin typeface="Calibri" panose="020F0502020204030204" pitchFamily="34" charset="0"/>
                              <a:ea typeface="Calibri" panose="020F0502020204030204" pitchFamily="34" charset="0"/>
                              <a:cs typeface="Arial" panose="020B0604020202020204" pitchFamily="34" charset="0"/>
                            </a:rPr>
                            <a:t>FC layers</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3" name="Text Box 1941347863">
                        <a:extLst>
                          <a:ext uri="{FF2B5EF4-FFF2-40B4-BE49-F238E27FC236}">
                            <a16:creationId xmlns:a16="http://schemas.microsoft.com/office/drawing/2014/main" id="{627649E6-2D69-4A7F-90AD-839BC851F055}"/>
                          </a:ext>
                        </a:extLst>
                      </p:cNvPr>
                      <p:cNvSpPr txBox="1"/>
                      <p:nvPr/>
                    </p:nvSpPr>
                    <p:spPr>
                      <a:xfrm>
                        <a:off x="2118561" y="333876"/>
                        <a:ext cx="538547" cy="4832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00">
                            <a:effectLst/>
                            <a:latin typeface="Calibri" panose="020F0502020204030204" pitchFamily="34" charset="0"/>
                            <a:ea typeface="Calibri" panose="020F0502020204030204" pitchFamily="34" charset="0"/>
                            <a:cs typeface="Arial" panose="020B0604020202020204" pitchFamily="34" charset="0"/>
                          </a:rPr>
                          <a:t>Softmax for detecction</a:t>
                        </a:r>
                        <a:endParaRPr lang="en-GB" sz="1100">
                          <a:effectLst/>
                          <a:latin typeface="Calibri" panose="020F0502020204030204" pitchFamily="34" charset="0"/>
                          <a:ea typeface="Calibri" panose="020F0502020204030204" pitchFamily="34" charset="0"/>
                          <a:cs typeface="Arial" panose="020B0604020202020204" pitchFamily="34" charset="0"/>
                        </a:endParaRPr>
                      </a:p>
                      <a:p>
                        <a:pPr indent="226695" algn="just">
                          <a:spcAft>
                            <a:spcPts val="600"/>
                          </a:spcAft>
                        </a:pPr>
                        <a:r>
                          <a:rPr lang="en-US" sz="1100">
                            <a:effectLst/>
                            <a:latin typeface="Calibri" panose="020F0502020204030204" pitchFamily="34" charset="0"/>
                            <a:ea typeface="Calibri" panose="020F0502020204030204" pitchFamily="34" charset="0"/>
                            <a:cs typeface="Arial" panose="020B0604020202020204" pitchFamily="34" charset="0"/>
                          </a:rPr>
                          <a:t> </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sp>
                    <p:nvSpPr>
                      <p:cNvPr id="24" name="Text Box 1941347864">
                        <a:extLst>
                          <a:ext uri="{FF2B5EF4-FFF2-40B4-BE49-F238E27FC236}">
                            <a16:creationId xmlns:a16="http://schemas.microsoft.com/office/drawing/2014/main" id="{CC951844-79F8-47E1-8942-78153C2DD424}"/>
                          </a:ext>
                        </a:extLst>
                      </p:cNvPr>
                      <p:cNvSpPr txBox="1"/>
                      <p:nvPr/>
                    </p:nvSpPr>
                    <p:spPr>
                      <a:xfrm>
                        <a:off x="2110154" y="896815"/>
                        <a:ext cx="465992" cy="4832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550">
                            <a:effectLst/>
                            <a:latin typeface="Calibri" panose="020F0502020204030204" pitchFamily="34" charset="0"/>
                            <a:ea typeface="Calibri" panose="020F0502020204030204" pitchFamily="34" charset="0"/>
                            <a:cs typeface="Arial" panose="020B0604020202020204" pitchFamily="34" charset="0"/>
                          </a:rPr>
                          <a:t>Bounding box regressor</a:t>
                        </a:r>
                        <a:endParaRPr lang="en-GB" sz="1100">
                          <a:effectLst/>
                          <a:latin typeface="Calibri" panose="020F0502020204030204" pitchFamily="34" charset="0"/>
                          <a:ea typeface="Calibri" panose="020F0502020204030204" pitchFamily="34" charset="0"/>
                          <a:cs typeface="Arial" panose="020B0604020202020204" pitchFamily="34" charset="0"/>
                        </a:endParaRPr>
                      </a:p>
                      <a:p>
                        <a:pPr indent="226695" algn="just">
                          <a:spcAft>
                            <a:spcPts val="600"/>
                          </a:spcAft>
                        </a:pPr>
                        <a:r>
                          <a:rPr lang="en-US" sz="1100">
                            <a:effectLst/>
                            <a:latin typeface="Calibri" panose="020F0502020204030204" pitchFamily="34" charset="0"/>
                            <a:ea typeface="Calibri" panose="020F0502020204030204" pitchFamily="34" charset="0"/>
                            <a:cs typeface="Arial" panose="020B0604020202020204" pitchFamily="34" charset="0"/>
                          </a:rPr>
                          <a:t> </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1" name="Right Arrow 1941347865">
                      <a:extLst>
                        <a:ext uri="{FF2B5EF4-FFF2-40B4-BE49-F238E27FC236}">
                          <a16:creationId xmlns:a16="http://schemas.microsoft.com/office/drawing/2014/main" id="{79337D81-B9C4-4D3C-9EFE-8652B15AC5A9}"/>
                        </a:ext>
                      </a:extLst>
                    </p:cNvPr>
                    <p:cNvSpPr/>
                    <p:nvPr/>
                  </p:nvSpPr>
                  <p:spPr>
                    <a:xfrm>
                      <a:off x="2083777" y="847969"/>
                      <a:ext cx="243791" cy="20082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15" name="Down Arrow 1941347866">
                  <a:extLst>
                    <a:ext uri="{FF2B5EF4-FFF2-40B4-BE49-F238E27FC236}">
                      <a16:creationId xmlns:a16="http://schemas.microsoft.com/office/drawing/2014/main" id="{8C0F104C-A3A0-4F84-9D98-A97A33E87564}"/>
                    </a:ext>
                  </a:extLst>
                </p:cNvPr>
                <p:cNvSpPr/>
                <p:nvPr/>
              </p:nvSpPr>
              <p:spPr>
                <a:xfrm>
                  <a:off x="505069" y="2171700"/>
                  <a:ext cx="317041" cy="854980"/>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13" name="Text Box 1941347867">
                <a:extLst>
                  <a:ext uri="{FF2B5EF4-FFF2-40B4-BE49-F238E27FC236}">
                    <a16:creationId xmlns:a16="http://schemas.microsoft.com/office/drawing/2014/main" id="{CFBCEDA3-9CA2-4BC9-A68E-967F9EA974FB}"/>
                  </a:ext>
                </a:extLst>
              </p:cNvPr>
              <p:cNvSpPr txBox="1"/>
              <p:nvPr/>
            </p:nvSpPr>
            <p:spPr>
              <a:xfrm>
                <a:off x="2100218" y="4867419"/>
                <a:ext cx="1511176" cy="50800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226695" algn="just">
                  <a:spcAft>
                    <a:spcPts val="600"/>
                  </a:spcAft>
                </a:pPr>
                <a:r>
                  <a:rPr lang="en-US" sz="1000">
                    <a:effectLst/>
                    <a:latin typeface="Calibri" panose="020F0502020204030204" pitchFamily="34" charset="0"/>
                    <a:ea typeface="Calibri" panose="020F0502020204030204" pitchFamily="34" charset="0"/>
                    <a:cs typeface="Arial" panose="020B0604020202020204" pitchFamily="34" charset="0"/>
                  </a:rPr>
                  <a:t>Software</a:t>
                </a:r>
                <a:endParaRPr lang="en-GB" sz="1100">
                  <a:effectLst/>
                  <a:latin typeface="Calibri" panose="020F0502020204030204" pitchFamily="34" charset="0"/>
                  <a:ea typeface="Calibri" panose="020F0502020204030204" pitchFamily="34" charset="0"/>
                  <a:cs typeface="Arial" panose="020B0604020202020204" pitchFamily="34" charset="0"/>
                </a:endParaRPr>
              </a:p>
            </p:txBody>
          </p:sp>
        </p:grpSp>
      </p:grpSp>
    </p:spTree>
    <p:extLst>
      <p:ext uri="{BB962C8B-B14F-4D97-AF65-F5344CB8AC3E}">
        <p14:creationId xmlns:p14="http://schemas.microsoft.com/office/powerpoint/2010/main" val="16673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1" name="Rectangle 5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Shape 6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64066"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Software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69" name="Isosceles Triangle 6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55</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243498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Software implementation.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p:txBody>
          <a:bodyPr/>
          <a:lstStyle/>
          <a:p>
            <a:r>
              <a:rPr lang="en-US" dirty="0"/>
              <a:t>Objective:</a:t>
            </a:r>
          </a:p>
          <a:p>
            <a:r>
              <a:rPr lang="en-GB" dirty="0"/>
              <a:t>Try to classify some fashion objects correctly using a neural network simulated by TensorFlow library</a:t>
            </a:r>
          </a:p>
          <a:p>
            <a:r>
              <a:rPr lang="en-GB" dirty="0"/>
              <a:t>Used to test the concepts discussed in the literature</a:t>
            </a:r>
          </a:p>
          <a:p>
            <a:endParaRPr lang="en-GB" dirty="0"/>
          </a:p>
          <a:p>
            <a:endParaRPr lang="en-GB" dirty="0"/>
          </a:p>
        </p:txBody>
      </p:sp>
      <p:pic>
        <p:nvPicPr>
          <p:cNvPr id="4" name="Picture 3">
            <a:extLst>
              <a:ext uri="{FF2B5EF4-FFF2-40B4-BE49-F238E27FC236}">
                <a16:creationId xmlns:a16="http://schemas.microsoft.com/office/drawing/2014/main" id="{EA30D4D6-4C41-4EBF-A94F-81FF11C91E28}"/>
              </a:ext>
            </a:extLst>
          </p:cNvPr>
          <p:cNvPicPr/>
          <p:nvPr/>
        </p:nvPicPr>
        <p:blipFill>
          <a:blip r:embed="rId2">
            <a:extLst>
              <a:ext uri="{28A0092B-C50C-407E-A947-70E740481C1C}">
                <a14:useLocalDpi xmlns:a14="http://schemas.microsoft.com/office/drawing/2010/main" val="0"/>
              </a:ext>
            </a:extLst>
          </a:blip>
          <a:stretch>
            <a:fillRect/>
          </a:stretch>
        </p:blipFill>
        <p:spPr>
          <a:xfrm>
            <a:off x="2293398" y="3692689"/>
            <a:ext cx="4965700" cy="2844800"/>
          </a:xfrm>
          <a:prstGeom prst="rect">
            <a:avLst/>
          </a:prstGeom>
        </p:spPr>
      </p:pic>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23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753D-9567-494F-88FD-95C3B286F7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Layers used:</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1E3230-9E43-423F-B12E-29F13297C8F1}"/>
              </a:ext>
            </a:extLst>
          </p:cNvPr>
          <p:cNvSpPr>
            <a:spLocks noGrp="1"/>
          </p:cNvSpPr>
          <p:nvPr>
            <p:ph idx="1"/>
          </p:nvPr>
        </p:nvSpPr>
        <p:spPr>
          <a:xfrm>
            <a:off x="677334" y="1724025"/>
            <a:ext cx="8596668" cy="4194789"/>
          </a:xfrm>
        </p:spPr>
        <p:txBody>
          <a:bodyPr>
            <a:normAutofit fontScale="85000" lnSpcReduction="20000"/>
          </a:bodyPr>
          <a:lstStyle/>
          <a:p>
            <a:pPr marL="0" indent="0">
              <a:buNone/>
            </a:pPr>
            <a:r>
              <a:rPr lang="en-GB" dirty="0"/>
              <a:t> model </a:t>
            </a:r>
            <a:r>
              <a:rPr lang="en-GB" b="1" dirty="0"/>
              <a:t>=</a:t>
            </a:r>
            <a:r>
              <a:rPr lang="en-GB" dirty="0"/>
              <a:t> keras</a:t>
            </a:r>
            <a:r>
              <a:rPr lang="en-GB" b="1" dirty="0"/>
              <a:t>.</a:t>
            </a:r>
            <a:r>
              <a:rPr lang="en-GB" dirty="0"/>
              <a:t>Sequential</a:t>
            </a:r>
            <a:r>
              <a:rPr lang="en-GB" b="1" dirty="0"/>
              <a:t>([</a:t>
            </a:r>
            <a:endParaRPr lang="en-US" dirty="0"/>
          </a:p>
          <a:p>
            <a:pPr marL="0" indent="0">
              <a:buNone/>
            </a:pPr>
            <a:r>
              <a:rPr lang="en-GB" dirty="0"/>
              <a:t>        keras</a:t>
            </a:r>
            <a:r>
              <a:rPr lang="en-GB" b="1" dirty="0"/>
              <a:t>.</a:t>
            </a:r>
            <a:r>
              <a:rPr lang="en-GB" dirty="0"/>
              <a:t>layers</a:t>
            </a:r>
            <a:r>
              <a:rPr lang="en-GB" b="1" dirty="0"/>
              <a:t>.</a:t>
            </a:r>
            <a:r>
              <a:rPr lang="en-GB" dirty="0"/>
              <a:t>Flatten</a:t>
            </a:r>
            <a:r>
              <a:rPr lang="en-GB" b="1" dirty="0"/>
              <a:t>(</a:t>
            </a:r>
            <a:r>
              <a:rPr lang="en-GB" dirty="0"/>
              <a:t>input_shape</a:t>
            </a:r>
            <a:r>
              <a:rPr lang="en-GB" b="1" dirty="0"/>
              <a:t>=(</a:t>
            </a:r>
            <a:r>
              <a:rPr lang="en-GB" dirty="0"/>
              <a:t>28</a:t>
            </a:r>
            <a:r>
              <a:rPr lang="en-GB" b="1" dirty="0"/>
              <a:t>,</a:t>
            </a:r>
            <a:r>
              <a:rPr lang="en-GB" dirty="0"/>
              <a:t> 28</a:t>
            </a:r>
            <a:r>
              <a:rPr lang="en-GB" b="1" dirty="0"/>
              <a:t>)),</a:t>
            </a:r>
            <a:r>
              <a:rPr lang="en-GB" dirty="0"/>
              <a:t>  # flatten the input to be a list</a:t>
            </a:r>
            <a:endParaRPr lang="en-US" dirty="0"/>
          </a:p>
          <a:p>
            <a:pPr marL="0" indent="0">
              <a:buNone/>
            </a:pPr>
            <a:r>
              <a:rPr lang="en-GB" dirty="0"/>
              <a:t>        # dense means a fully connected layer which is our hidden layer here relu is fast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128</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64</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Dropout</a:t>
            </a:r>
            <a:r>
              <a:rPr lang="en-GB" b="1" dirty="0"/>
              <a:t>(</a:t>
            </a:r>
            <a:r>
              <a:rPr lang="en-GB" dirty="0"/>
              <a:t>0.25</a:t>
            </a:r>
            <a:r>
              <a:rPr lang="en-GB" b="1" dirty="0"/>
              <a:t>),</a:t>
            </a:r>
            <a:endParaRPr lang="en-US" dirty="0"/>
          </a:p>
          <a:p>
            <a:pPr marL="0" indent="0">
              <a:buNone/>
            </a:pPr>
            <a:r>
              <a:rPr lang="en-GB" dirty="0"/>
              <a:t> </a:t>
            </a:r>
            <a:endParaRPr lang="en-US" dirty="0"/>
          </a:p>
          <a:p>
            <a:pPr marL="0" indent="0">
              <a:buNone/>
            </a:pPr>
            <a:r>
              <a:rPr lang="en-GB" dirty="0"/>
              <a:t> </a:t>
            </a:r>
            <a:endParaRPr lang="en-US" dirty="0"/>
          </a:p>
          <a:p>
            <a:pPr marL="0" indent="0">
              <a:buNone/>
            </a:pPr>
            <a:r>
              <a:rPr lang="en-GB" dirty="0"/>
              <a:t>        # this is our output layer and each one of them represent what item is it ,softmax is used so that all the</a:t>
            </a:r>
            <a:endParaRPr lang="en-US" dirty="0"/>
          </a:p>
          <a:p>
            <a:pPr marL="0" indent="0">
              <a:buNone/>
            </a:pPr>
            <a:r>
              <a:rPr lang="en-GB" dirty="0"/>
              <a:t>        # neurons in this layer add up to 1 making it a probability</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10</a:t>
            </a:r>
            <a:r>
              <a:rPr lang="en-GB" b="1" dirty="0"/>
              <a:t>,</a:t>
            </a:r>
            <a:r>
              <a:rPr lang="en-GB" dirty="0"/>
              <a:t> "softmax"</a:t>
            </a:r>
            <a:r>
              <a:rPr lang="en-GB" b="1" dirty="0"/>
              <a:t>)</a:t>
            </a:r>
            <a:endParaRPr lang="en-US" dirty="0"/>
          </a:p>
          <a:p>
            <a:pPr marL="0" indent="0">
              <a:buNone/>
            </a:pPr>
            <a:r>
              <a:rPr lang="en-GB" dirty="0"/>
              <a:t> </a:t>
            </a:r>
            <a:endParaRPr lang="en-US" dirty="0"/>
          </a:p>
          <a:p>
            <a:pPr marL="0" indent="0">
              <a:buNone/>
            </a:pPr>
            <a:r>
              <a:rPr lang="en-GB" dirty="0"/>
              <a:t>    </a:t>
            </a:r>
            <a:r>
              <a:rPr lang="en-GB" b="1" dirty="0"/>
              <a:t>])</a:t>
            </a:r>
            <a:endParaRPr lang="en-GB" dirty="0"/>
          </a:p>
        </p:txBody>
      </p:sp>
      <p:sp>
        <p:nvSpPr>
          <p:cNvPr id="4" name="Slide Number Placeholder 3">
            <a:extLst>
              <a:ext uri="{FF2B5EF4-FFF2-40B4-BE49-F238E27FC236}">
                <a16:creationId xmlns:a16="http://schemas.microsoft.com/office/drawing/2014/main" id="{FEE4A379-CD5C-4405-87EA-D2BEE4417D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FB9D-304F-4305-AC3B-054844966B0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Algorithms used.</a:t>
            </a:r>
          </a:p>
        </p:txBody>
      </p:sp>
      <p:sp>
        <p:nvSpPr>
          <p:cNvPr id="3" name="Content Placeholder 2">
            <a:extLst>
              <a:ext uri="{FF2B5EF4-FFF2-40B4-BE49-F238E27FC236}">
                <a16:creationId xmlns:a16="http://schemas.microsoft.com/office/drawing/2014/main" id="{57A5BD2F-9BB5-4444-8E7A-46CB9D6463E1}"/>
              </a:ext>
            </a:extLst>
          </p:cNvPr>
          <p:cNvSpPr>
            <a:spLocks noGrp="1"/>
          </p:cNvSpPr>
          <p:nvPr>
            <p:ph idx="1"/>
          </p:nvPr>
        </p:nvSpPr>
        <p:spPr/>
        <p:txBody>
          <a:bodyPr/>
          <a:lstStyle/>
          <a:p>
            <a:pPr marL="0" indent="0">
              <a:buNone/>
            </a:pPr>
            <a:r>
              <a:rPr lang="en-GB" dirty="0"/>
              <a:t>model</a:t>
            </a:r>
            <a:r>
              <a:rPr lang="en-GB" b="1" dirty="0"/>
              <a:t>.</a:t>
            </a:r>
            <a:r>
              <a:rPr lang="en-GB" dirty="0"/>
              <a:t>compile</a:t>
            </a:r>
            <a:r>
              <a:rPr lang="en-GB" b="1" dirty="0"/>
              <a:t>(</a:t>
            </a:r>
            <a:r>
              <a:rPr lang="en-GB" dirty="0"/>
              <a:t>optimizer</a:t>
            </a:r>
            <a:r>
              <a:rPr lang="en-GB" b="1" dirty="0"/>
              <a:t>=</a:t>
            </a:r>
            <a:r>
              <a:rPr lang="en-GB" dirty="0"/>
              <a:t>"adam"</a:t>
            </a:r>
            <a:r>
              <a:rPr lang="en-GB" b="1" dirty="0"/>
              <a:t>,</a:t>
            </a:r>
            <a:r>
              <a:rPr lang="en-GB" dirty="0"/>
              <a:t> loss</a:t>
            </a:r>
            <a:r>
              <a:rPr lang="en-GB" b="1" dirty="0"/>
              <a:t>=</a:t>
            </a:r>
            <a:r>
              <a:rPr lang="en-GB" dirty="0"/>
              <a:t>"sparse_categorical_crossentropy"</a:t>
            </a:r>
            <a:r>
              <a:rPr lang="en-GB" b="1" dirty="0"/>
              <a:t>,</a:t>
            </a:r>
            <a:r>
              <a:rPr lang="en-GB" dirty="0"/>
              <a:t> metrics</a:t>
            </a:r>
            <a:r>
              <a:rPr lang="en-GB" b="1" dirty="0"/>
              <a:t>=[</a:t>
            </a:r>
            <a:r>
              <a:rPr lang="en-GB" dirty="0"/>
              <a:t>"accuracy"</a:t>
            </a:r>
            <a:r>
              <a:rPr lang="en-GB" b="1" dirty="0"/>
              <a:t>])</a:t>
            </a:r>
            <a:endParaRPr lang="en-US" dirty="0"/>
          </a:p>
          <a:p>
            <a:pPr marL="0" indent="0">
              <a:buNone/>
            </a:pPr>
            <a:r>
              <a:rPr lang="en-GB" dirty="0"/>
              <a:t> </a:t>
            </a:r>
            <a:endParaRPr lang="en-US" dirty="0"/>
          </a:p>
          <a:p>
            <a:pPr marL="0" indent="0">
              <a:buNone/>
            </a:pPr>
            <a:r>
              <a:rPr lang="en-GB" dirty="0"/>
              <a:t>    # this is used to train our network check what epochs is in the copybook</a:t>
            </a:r>
            <a:endParaRPr lang="en-US" dirty="0"/>
          </a:p>
          <a:p>
            <a:pPr marL="0" indent="0">
              <a:buNone/>
            </a:pPr>
            <a:r>
              <a:rPr lang="en-GB" dirty="0"/>
              <a:t>    model</a:t>
            </a:r>
            <a:r>
              <a:rPr lang="en-GB" b="1" dirty="0"/>
              <a:t>.</a:t>
            </a:r>
            <a:r>
              <a:rPr lang="en-GB" dirty="0"/>
              <a:t>fit</a:t>
            </a:r>
            <a:r>
              <a:rPr lang="en-GB" b="1" dirty="0"/>
              <a:t>(</a:t>
            </a:r>
            <a:r>
              <a:rPr lang="en-GB" dirty="0"/>
              <a:t>train_images</a:t>
            </a:r>
            <a:r>
              <a:rPr lang="en-GB" b="1" dirty="0"/>
              <a:t>,</a:t>
            </a:r>
            <a:r>
              <a:rPr lang="en-GB" dirty="0"/>
              <a:t> train_labels</a:t>
            </a:r>
            <a:r>
              <a:rPr lang="en-GB" b="1" dirty="0"/>
              <a:t>,</a:t>
            </a:r>
            <a:r>
              <a:rPr lang="en-GB" dirty="0"/>
              <a:t> epochs</a:t>
            </a:r>
            <a:r>
              <a:rPr lang="en-GB" b="1" dirty="0"/>
              <a:t>=</a:t>
            </a:r>
            <a:r>
              <a:rPr lang="en-GB" dirty="0"/>
              <a:t>100</a:t>
            </a:r>
            <a:r>
              <a:rPr lang="en-GB" b="1" dirty="0"/>
              <a:t>)</a:t>
            </a:r>
            <a:endParaRPr lang="en-US" dirty="0"/>
          </a:p>
          <a:p>
            <a:pPr marL="0" indent="0">
              <a:buNone/>
            </a:pPr>
            <a:r>
              <a:rPr lang="en-GB" dirty="0"/>
              <a:t> </a:t>
            </a:r>
            <a:endParaRPr lang="en-US" dirty="0"/>
          </a:p>
          <a:p>
            <a:pPr marL="0" indent="0">
              <a:buNone/>
            </a:pPr>
            <a:r>
              <a:rPr lang="en-GB" dirty="0"/>
              <a:t>    # now its time to check how our network works so we will see the accuracy</a:t>
            </a:r>
            <a:endParaRPr lang="en-US" dirty="0"/>
          </a:p>
          <a:p>
            <a:pPr marL="0" indent="0">
              <a:buNone/>
            </a:pPr>
            <a:r>
              <a:rPr lang="en-GB" dirty="0"/>
              <a:t>    test_loss</a:t>
            </a:r>
            <a:r>
              <a:rPr lang="en-GB" b="1" dirty="0"/>
              <a:t>,</a:t>
            </a:r>
            <a:r>
              <a:rPr lang="en-GB" dirty="0"/>
              <a:t> test_acc </a:t>
            </a:r>
            <a:r>
              <a:rPr lang="en-GB" b="1" dirty="0"/>
              <a:t>=</a:t>
            </a:r>
            <a:r>
              <a:rPr lang="en-GB" dirty="0"/>
              <a:t> model</a:t>
            </a:r>
            <a:r>
              <a:rPr lang="en-GB" b="1" dirty="0"/>
              <a:t>.</a:t>
            </a:r>
            <a:r>
              <a:rPr lang="en-GB" dirty="0"/>
              <a:t>evaluate</a:t>
            </a:r>
            <a:r>
              <a:rPr lang="en-GB" b="1" dirty="0"/>
              <a:t>(</a:t>
            </a:r>
            <a:r>
              <a:rPr lang="en-GB" dirty="0"/>
              <a:t>test_images</a:t>
            </a:r>
            <a:r>
              <a:rPr lang="en-GB" b="1" dirty="0"/>
              <a:t>,</a:t>
            </a:r>
            <a:r>
              <a:rPr lang="en-GB" dirty="0"/>
              <a:t> test_labels</a:t>
            </a:r>
            <a:r>
              <a:rPr lang="en-GB" b="1" dirty="0"/>
              <a:t>)</a:t>
            </a:r>
            <a:endParaRPr lang="en-US" dirty="0"/>
          </a:p>
          <a:p>
            <a:pPr marL="0" indent="0">
              <a:buNone/>
            </a:pPr>
            <a:r>
              <a:rPr lang="en-GB" dirty="0"/>
              <a:t>    </a:t>
            </a:r>
            <a:r>
              <a:rPr lang="en-GB" b="1" dirty="0"/>
              <a:t>print(</a:t>
            </a:r>
            <a:r>
              <a:rPr lang="en-GB" dirty="0"/>
              <a:t>"our accuracy is "</a:t>
            </a:r>
            <a:r>
              <a:rPr lang="en-GB" b="1" dirty="0"/>
              <a:t>,</a:t>
            </a:r>
            <a:r>
              <a:rPr lang="en-GB" dirty="0"/>
              <a:t> test_acc</a:t>
            </a:r>
            <a:r>
              <a:rPr lang="en-GB" b="1" dirty="0"/>
              <a:t>)</a:t>
            </a:r>
            <a:endParaRPr lang="en-US" dirty="0"/>
          </a:p>
          <a:p>
            <a:endParaRPr lang="en-US" dirty="0"/>
          </a:p>
        </p:txBody>
      </p:sp>
      <p:sp>
        <p:nvSpPr>
          <p:cNvPr id="4" name="Slide Number Placeholder 3">
            <a:extLst>
              <a:ext uri="{FF2B5EF4-FFF2-40B4-BE49-F238E27FC236}">
                <a16:creationId xmlns:a16="http://schemas.microsoft.com/office/drawing/2014/main" id="{E1A1C4BC-3CAA-47FA-9DD3-DEC41A7C20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30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1D45-530A-49F1-9BC9-330C7E2987B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en-GB" b="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B5DF31D8-ADAA-4D3D-BCF1-1429816FEF08}"/>
              </a:ext>
            </a:extLst>
          </p:cNvPr>
          <p:cNvGraphicFramePr>
            <a:graphicFrameLocks noGrp="1"/>
          </p:cNvGraphicFramePr>
          <p:nvPr/>
        </p:nvGraphicFramePr>
        <p:xfrm>
          <a:off x="677334" y="1383645"/>
          <a:ext cx="8785782" cy="3938336"/>
        </p:xfrm>
        <a:graphic>
          <a:graphicData uri="http://schemas.openxmlformats.org/drawingml/2006/table">
            <a:tbl>
              <a:tblPr firstRow="1" bandRow="1">
                <a:tableStyleId>{5C22544A-7EE6-4342-B048-85BDC9FD1C3A}</a:tableStyleId>
              </a:tblPr>
              <a:tblGrid>
                <a:gridCol w="1464297">
                  <a:extLst>
                    <a:ext uri="{9D8B030D-6E8A-4147-A177-3AD203B41FA5}">
                      <a16:colId xmlns:a16="http://schemas.microsoft.com/office/drawing/2014/main" val="3946119703"/>
                    </a:ext>
                  </a:extLst>
                </a:gridCol>
                <a:gridCol w="1464297">
                  <a:extLst>
                    <a:ext uri="{9D8B030D-6E8A-4147-A177-3AD203B41FA5}">
                      <a16:colId xmlns:a16="http://schemas.microsoft.com/office/drawing/2014/main" val="791814101"/>
                    </a:ext>
                  </a:extLst>
                </a:gridCol>
                <a:gridCol w="1464297">
                  <a:extLst>
                    <a:ext uri="{9D8B030D-6E8A-4147-A177-3AD203B41FA5}">
                      <a16:colId xmlns:a16="http://schemas.microsoft.com/office/drawing/2014/main" val="3421712488"/>
                    </a:ext>
                  </a:extLst>
                </a:gridCol>
                <a:gridCol w="1464297">
                  <a:extLst>
                    <a:ext uri="{9D8B030D-6E8A-4147-A177-3AD203B41FA5}">
                      <a16:colId xmlns:a16="http://schemas.microsoft.com/office/drawing/2014/main" val="3076701665"/>
                    </a:ext>
                  </a:extLst>
                </a:gridCol>
                <a:gridCol w="1464297">
                  <a:extLst>
                    <a:ext uri="{9D8B030D-6E8A-4147-A177-3AD203B41FA5}">
                      <a16:colId xmlns:a16="http://schemas.microsoft.com/office/drawing/2014/main" val="2503217630"/>
                    </a:ext>
                  </a:extLst>
                </a:gridCol>
                <a:gridCol w="1464297">
                  <a:extLst>
                    <a:ext uri="{9D8B030D-6E8A-4147-A177-3AD203B41FA5}">
                      <a16:colId xmlns:a16="http://schemas.microsoft.com/office/drawing/2014/main" val="2839762363"/>
                    </a:ext>
                  </a:extLst>
                </a:gridCol>
              </a:tblGrid>
              <a:tr h="1012256">
                <a:tc>
                  <a:txBody>
                    <a:bodyPr/>
                    <a:lstStyle/>
                    <a:p>
                      <a:r>
                        <a:rPr lang="en-US" sz="1200" dirty="0"/>
                        <a:t>Layers</a:t>
                      </a:r>
                      <a:endParaRPr lang="en-GB" sz="1200" dirty="0"/>
                    </a:p>
                  </a:txBody>
                  <a:tcPr/>
                </a:tc>
                <a:tc>
                  <a:txBody>
                    <a:bodyPr/>
                    <a:lstStyle/>
                    <a:p>
                      <a:r>
                        <a:rPr lang="en-US" sz="1200" dirty="0"/>
                        <a:t>Accuracy after training</a:t>
                      </a:r>
                      <a:endParaRPr lang="en-GB" sz="1200" dirty="0"/>
                    </a:p>
                  </a:txBody>
                  <a:tcPr/>
                </a:tc>
                <a:tc>
                  <a:txBody>
                    <a:bodyPr/>
                    <a:lstStyle/>
                    <a:p>
                      <a:r>
                        <a:rPr lang="en-US" sz="1200" dirty="0"/>
                        <a:t>Accuracy of test data</a:t>
                      </a:r>
                      <a:endParaRPr lang="en-GB" sz="1200" dirty="0"/>
                    </a:p>
                  </a:txBody>
                  <a:tcPr/>
                </a:tc>
                <a:tc>
                  <a:txBody>
                    <a:bodyPr/>
                    <a:lstStyle/>
                    <a:p>
                      <a:r>
                        <a:rPr lang="en-US" sz="1200" dirty="0"/>
                        <a:t>Number of epochs</a:t>
                      </a:r>
                      <a:endParaRPr lang="en-GB" sz="1200" dirty="0"/>
                    </a:p>
                  </a:txBody>
                  <a:tcPr/>
                </a:tc>
                <a:tc>
                  <a:txBody>
                    <a:bodyPr/>
                    <a:lstStyle/>
                    <a:p>
                      <a:r>
                        <a:rPr lang="en-US" sz="1200" dirty="0"/>
                        <a:t>Simulation time/min</a:t>
                      </a:r>
                      <a:endParaRPr lang="en-GB" sz="1200" dirty="0"/>
                    </a:p>
                  </a:txBody>
                  <a:tcPr/>
                </a:tc>
                <a:tc>
                  <a:txBody>
                    <a:bodyPr/>
                    <a:lstStyle/>
                    <a:p>
                      <a:r>
                        <a:rPr lang="en-US" sz="1200" dirty="0"/>
                        <a:t>Dropout</a:t>
                      </a:r>
                      <a:endParaRPr lang="en-GB" sz="1200" dirty="0"/>
                    </a:p>
                  </a:txBody>
                  <a:tcPr/>
                </a:tc>
                <a:extLst>
                  <a:ext uri="{0D108BD9-81ED-4DB2-BD59-A6C34878D82A}">
                    <a16:rowId xmlns:a16="http://schemas.microsoft.com/office/drawing/2014/main" val="475588213"/>
                  </a:ext>
                </a:extLst>
              </a:tr>
              <a:tr h="410526">
                <a:tc>
                  <a:txBody>
                    <a:bodyPr/>
                    <a:lstStyle/>
                    <a:p>
                      <a:r>
                        <a:rPr lang="en-US" sz="1200" dirty="0"/>
                        <a:t>1 Hidden layer of 128 neurons</a:t>
                      </a:r>
                      <a:endParaRPr lang="en-GB" sz="1200" dirty="0"/>
                    </a:p>
                  </a:txBody>
                  <a:tcPr/>
                </a:tc>
                <a:tc>
                  <a:txBody>
                    <a:bodyPr/>
                    <a:lstStyle/>
                    <a:p>
                      <a:r>
                        <a:rPr lang="en-US" sz="1200" dirty="0"/>
                        <a:t>87%</a:t>
                      </a:r>
                      <a:endParaRPr lang="en-GB" sz="1200" dirty="0"/>
                    </a:p>
                  </a:txBody>
                  <a:tcPr/>
                </a:tc>
                <a:tc>
                  <a:txBody>
                    <a:bodyPr/>
                    <a:lstStyle/>
                    <a:p>
                      <a:r>
                        <a:rPr lang="en-US" sz="1200" dirty="0"/>
                        <a:t>86%</a:t>
                      </a:r>
                      <a:endParaRPr lang="en-GB" sz="1200" dirty="0"/>
                    </a:p>
                  </a:txBody>
                  <a:tcPr/>
                </a:tc>
                <a:tc>
                  <a:txBody>
                    <a:bodyPr/>
                    <a:lstStyle/>
                    <a:p>
                      <a:r>
                        <a:rPr lang="en-US" sz="1200" dirty="0"/>
                        <a:t>5</a:t>
                      </a:r>
                      <a:endParaRPr lang="en-GB" sz="1200" dirty="0"/>
                    </a:p>
                  </a:txBody>
                  <a:tcPr/>
                </a:tc>
                <a:tc>
                  <a:txBody>
                    <a:bodyPr/>
                    <a:lstStyle/>
                    <a:p>
                      <a:r>
                        <a:rPr lang="en-US" sz="1200" dirty="0"/>
                        <a:t>1.5</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1854560068"/>
                  </a:ext>
                </a:extLst>
              </a:tr>
              <a:tr h="4105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p>
                      <a:endParaRPr lang="en-GB" sz="1200" dirty="0"/>
                    </a:p>
                  </a:txBody>
                  <a:tcPr/>
                </a:tc>
                <a:tc>
                  <a:txBody>
                    <a:bodyPr/>
                    <a:lstStyle/>
                    <a:p>
                      <a:r>
                        <a:rPr lang="en-US" sz="1200" dirty="0"/>
                        <a:t>90%</a:t>
                      </a:r>
                      <a:endParaRPr lang="en-GB" sz="1200" dirty="0"/>
                    </a:p>
                  </a:txBody>
                  <a:tcPr/>
                </a:tc>
                <a:tc>
                  <a:txBody>
                    <a:bodyPr/>
                    <a:lstStyle/>
                    <a:p>
                      <a:r>
                        <a:rPr lang="en-US" sz="1200" dirty="0"/>
                        <a:t>88%</a:t>
                      </a:r>
                      <a:endParaRPr lang="en-GB" sz="1200" dirty="0"/>
                    </a:p>
                  </a:txBody>
                  <a:tcPr/>
                </a:tc>
                <a:tc>
                  <a:txBody>
                    <a:bodyPr/>
                    <a:lstStyle/>
                    <a:p>
                      <a:r>
                        <a:rPr lang="en-US" sz="1200" dirty="0"/>
                        <a:t>10</a:t>
                      </a:r>
                      <a:endParaRPr lang="en-GB" sz="1200" dirty="0"/>
                    </a:p>
                  </a:txBody>
                  <a:tcPr/>
                </a:tc>
                <a:tc>
                  <a:txBody>
                    <a:bodyPr/>
                    <a:lstStyle/>
                    <a:p>
                      <a:r>
                        <a:rPr lang="en-US" sz="1200" dirty="0"/>
                        <a:t>3 </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2481459844"/>
                  </a:ext>
                </a:extLst>
              </a:tr>
              <a:tr h="4105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txBody>
                  <a:tcPr/>
                </a:tc>
                <a:tc>
                  <a:txBody>
                    <a:bodyPr/>
                    <a:lstStyle/>
                    <a:p>
                      <a:r>
                        <a:rPr lang="en-US" sz="1200" dirty="0"/>
                        <a:t>98%</a:t>
                      </a:r>
                      <a:endParaRPr lang="en-GB" sz="1200" dirty="0"/>
                    </a:p>
                  </a:txBody>
                  <a:tcPr/>
                </a:tc>
                <a:tc>
                  <a:txBody>
                    <a:bodyPr/>
                    <a:lstStyle/>
                    <a:p>
                      <a:r>
                        <a:rPr lang="en-US" sz="1200" dirty="0"/>
                        <a:t>90%</a:t>
                      </a:r>
                      <a:endParaRPr lang="en-GB" sz="1200" dirty="0"/>
                    </a:p>
                  </a:txBody>
                  <a:tcPr/>
                </a:tc>
                <a:tc>
                  <a:txBody>
                    <a:bodyPr/>
                    <a:lstStyle/>
                    <a:p>
                      <a:r>
                        <a:rPr lang="en-US" sz="1200" dirty="0"/>
                        <a:t>100</a:t>
                      </a:r>
                      <a:endParaRPr lang="en-GB" sz="1200" dirty="0"/>
                    </a:p>
                  </a:txBody>
                  <a:tcPr/>
                </a:tc>
                <a:tc>
                  <a:txBody>
                    <a:bodyPr/>
                    <a:lstStyle/>
                    <a:p>
                      <a:r>
                        <a:rPr lang="en-US" sz="1200" dirty="0"/>
                        <a:t>15</a:t>
                      </a:r>
                      <a:endParaRPr lang="en-GB" sz="1200" dirty="0"/>
                    </a:p>
                  </a:txBody>
                  <a:tcPr/>
                </a:tc>
                <a:tc>
                  <a:txBody>
                    <a:bodyPr/>
                    <a:lstStyle/>
                    <a:p>
                      <a:r>
                        <a:rPr lang="en-US" sz="1200" dirty="0"/>
                        <a:t>0.25</a:t>
                      </a:r>
                      <a:endParaRPr lang="en-GB" sz="1200" dirty="0"/>
                    </a:p>
                  </a:txBody>
                  <a:tcPr/>
                </a:tc>
                <a:extLst>
                  <a:ext uri="{0D108BD9-81ED-4DB2-BD59-A6C34878D82A}">
                    <a16:rowId xmlns:a16="http://schemas.microsoft.com/office/drawing/2014/main" val="1126257716"/>
                  </a:ext>
                </a:extLst>
              </a:tr>
              <a:tr h="410526">
                <a:tc>
                  <a:txBody>
                    <a:bodyPr/>
                    <a:lstStyle/>
                    <a:p>
                      <a:r>
                        <a:rPr lang="en-US" sz="1200" dirty="0"/>
                        <a:t>2 hidden layers of sizes 128 and 64</a:t>
                      </a:r>
                      <a:endParaRPr lang="en-GB" sz="1200" dirty="0"/>
                    </a:p>
                  </a:txBody>
                  <a:tcPr/>
                </a:tc>
                <a:tc>
                  <a:txBody>
                    <a:bodyPr/>
                    <a:lstStyle/>
                    <a:p>
                      <a:r>
                        <a:rPr lang="en-US" sz="1200" dirty="0"/>
                        <a:t>86%</a:t>
                      </a:r>
                      <a:endParaRPr lang="en-GB" sz="1200" dirty="0"/>
                    </a:p>
                  </a:txBody>
                  <a:tcPr/>
                </a:tc>
                <a:tc>
                  <a:txBody>
                    <a:bodyPr/>
                    <a:lstStyle/>
                    <a:p>
                      <a:r>
                        <a:rPr lang="en-US" sz="1200" dirty="0"/>
                        <a:t>85%</a:t>
                      </a:r>
                      <a:endParaRPr lang="en-GB" sz="1200" dirty="0"/>
                    </a:p>
                  </a:txBody>
                  <a:tcPr/>
                </a:tc>
                <a:tc>
                  <a:txBody>
                    <a:bodyPr/>
                    <a:lstStyle/>
                    <a:p>
                      <a:r>
                        <a:rPr lang="en-US" sz="1200" dirty="0"/>
                        <a:t>5</a:t>
                      </a:r>
                      <a:endParaRPr lang="en-GB" sz="1200" dirty="0"/>
                    </a:p>
                  </a:txBody>
                  <a:tcPr/>
                </a:tc>
                <a:tc>
                  <a:txBody>
                    <a:bodyPr/>
                    <a:lstStyle/>
                    <a:p>
                      <a:r>
                        <a:rPr lang="en-US" sz="1200" dirty="0"/>
                        <a:t>2</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3751556593"/>
                  </a:ext>
                </a:extLst>
              </a:tr>
              <a:tr h="410526">
                <a:tc>
                  <a:txBody>
                    <a:bodyPr/>
                    <a:lstStyle/>
                    <a:p>
                      <a:r>
                        <a:rPr lang="en-US" sz="1200" dirty="0"/>
                        <a:t>2 hidden layers of sizes 128 and 64</a:t>
                      </a:r>
                      <a:endParaRPr lang="en-GB" sz="1200" dirty="0"/>
                    </a:p>
                  </a:txBody>
                  <a:tcPr/>
                </a:tc>
                <a:tc>
                  <a:txBody>
                    <a:bodyPr/>
                    <a:lstStyle/>
                    <a:p>
                      <a:r>
                        <a:rPr lang="en-US" sz="1200" dirty="0"/>
                        <a:t>89%</a:t>
                      </a:r>
                      <a:endParaRPr lang="en-GB" sz="1200" dirty="0"/>
                    </a:p>
                  </a:txBody>
                  <a:tcPr/>
                </a:tc>
                <a:tc>
                  <a:txBody>
                    <a:bodyPr/>
                    <a:lstStyle/>
                    <a:p>
                      <a:r>
                        <a:rPr lang="en-US" sz="1200" dirty="0"/>
                        <a:t>87%</a:t>
                      </a:r>
                      <a:endParaRPr lang="en-GB" sz="1200" dirty="0"/>
                    </a:p>
                  </a:txBody>
                  <a:tcPr/>
                </a:tc>
                <a:tc>
                  <a:txBody>
                    <a:bodyPr/>
                    <a:lstStyle/>
                    <a:p>
                      <a:r>
                        <a:rPr lang="en-US" sz="1200" dirty="0"/>
                        <a:t>10</a:t>
                      </a:r>
                      <a:endParaRPr lang="en-GB" sz="1200" dirty="0"/>
                    </a:p>
                  </a:txBody>
                  <a:tcPr/>
                </a:tc>
                <a:tc>
                  <a:txBody>
                    <a:bodyPr/>
                    <a:lstStyle/>
                    <a:p>
                      <a:r>
                        <a:rPr lang="en-US" sz="1200" dirty="0"/>
                        <a:t>5</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2185560324"/>
                  </a:ext>
                </a:extLst>
              </a:tr>
              <a:tr h="410526">
                <a:tc>
                  <a:txBody>
                    <a:bodyPr/>
                    <a:lstStyle/>
                    <a:p>
                      <a:r>
                        <a:rPr lang="en-US" sz="1200" dirty="0"/>
                        <a:t>2 hidden layers of sizes 128 and 64</a:t>
                      </a:r>
                      <a:endParaRPr lang="en-GB" sz="1200" dirty="0"/>
                    </a:p>
                  </a:txBody>
                  <a:tcPr/>
                </a:tc>
                <a:tc>
                  <a:txBody>
                    <a:bodyPr/>
                    <a:lstStyle/>
                    <a:p>
                      <a:r>
                        <a:rPr lang="en-US" sz="1200" dirty="0"/>
                        <a:t>97%</a:t>
                      </a:r>
                      <a:endParaRPr lang="en-GB" sz="1200" dirty="0"/>
                    </a:p>
                  </a:txBody>
                  <a:tcPr/>
                </a:tc>
                <a:tc>
                  <a:txBody>
                    <a:bodyPr/>
                    <a:lstStyle/>
                    <a:p>
                      <a:r>
                        <a:rPr lang="en-US" sz="1200" dirty="0"/>
                        <a:t>89.5%</a:t>
                      </a:r>
                      <a:endParaRPr lang="en-GB" sz="1200" dirty="0"/>
                    </a:p>
                  </a:txBody>
                  <a:tcPr/>
                </a:tc>
                <a:tc>
                  <a:txBody>
                    <a:bodyPr/>
                    <a:lstStyle/>
                    <a:p>
                      <a:r>
                        <a:rPr lang="en-US" sz="1200" dirty="0"/>
                        <a:t>100</a:t>
                      </a:r>
                      <a:endParaRPr lang="en-GB" sz="1200" dirty="0"/>
                    </a:p>
                  </a:txBody>
                  <a:tcPr/>
                </a:tc>
                <a:tc>
                  <a:txBody>
                    <a:bodyPr/>
                    <a:lstStyle/>
                    <a:p>
                      <a:r>
                        <a:rPr lang="en-US" sz="1200" dirty="0"/>
                        <a:t>20</a:t>
                      </a:r>
                      <a:endParaRPr lang="en-GB" sz="1200" dirty="0"/>
                    </a:p>
                  </a:txBody>
                  <a:tcPr/>
                </a:tc>
                <a:tc>
                  <a:txBody>
                    <a:bodyPr/>
                    <a:lstStyle/>
                    <a:p>
                      <a:r>
                        <a:rPr lang="en-US" sz="1200" dirty="0"/>
                        <a:t>0.25</a:t>
                      </a:r>
                      <a:endParaRPr lang="en-GB" sz="1200" dirty="0"/>
                    </a:p>
                  </a:txBody>
                  <a:tcPr/>
                </a:tc>
                <a:extLst>
                  <a:ext uri="{0D108BD9-81ED-4DB2-BD59-A6C34878D82A}">
                    <a16:rowId xmlns:a16="http://schemas.microsoft.com/office/drawing/2014/main" val="2023129044"/>
                  </a:ext>
                </a:extLst>
              </a:tr>
            </a:tbl>
          </a:graphicData>
        </a:graphic>
      </p:graphicFrame>
      <p:sp>
        <p:nvSpPr>
          <p:cNvPr id="3" name="Slide Number Placeholder 2">
            <a:extLst>
              <a:ext uri="{FF2B5EF4-FFF2-40B4-BE49-F238E27FC236}">
                <a16:creationId xmlns:a16="http://schemas.microsoft.com/office/drawing/2014/main" id="{27CEC9FB-0D1D-465B-8184-7788E8BBB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50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FC67-D2BE-4969-8452-D866DA04CEE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Levels of automation.</a:t>
            </a:r>
          </a:p>
        </p:txBody>
      </p:sp>
      <p:sp>
        <p:nvSpPr>
          <p:cNvPr id="3" name="Content Placeholder 2">
            <a:extLst>
              <a:ext uri="{FF2B5EF4-FFF2-40B4-BE49-F238E27FC236}">
                <a16:creationId xmlns:a16="http://schemas.microsoft.com/office/drawing/2014/main" id="{71252DFB-ECDE-4BE1-9E55-0AA7D86249E8}"/>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Level 0 – No automation</a:t>
            </a:r>
          </a:p>
          <a:p>
            <a:r>
              <a:rPr lang="en-US" dirty="0">
                <a:ea typeface="+mn-lt"/>
                <a:cs typeface="+mn-lt"/>
              </a:rPr>
              <a:t>Level 1 – Driver assistance </a:t>
            </a:r>
          </a:p>
          <a:p>
            <a:r>
              <a:rPr lang="en-US" dirty="0">
                <a:ea typeface="+mn-lt"/>
                <a:cs typeface="+mn-lt"/>
              </a:rPr>
              <a:t>Level 2 – Partial automation </a:t>
            </a:r>
          </a:p>
          <a:p>
            <a:r>
              <a:rPr lang="en-US" dirty="0">
                <a:ea typeface="+mn-lt"/>
                <a:cs typeface="+mn-lt"/>
              </a:rPr>
              <a:t>Level 3 – Conditional automation</a:t>
            </a:r>
          </a:p>
          <a:p>
            <a:r>
              <a:rPr lang="en-US" dirty="0">
                <a:ea typeface="+mn-lt"/>
                <a:cs typeface="+mn-lt"/>
              </a:rPr>
              <a:t>Level 4 – High automation</a:t>
            </a:r>
          </a:p>
          <a:p>
            <a:r>
              <a:rPr lang="en-US" dirty="0">
                <a:ea typeface="+mn-lt"/>
                <a:cs typeface="+mn-lt"/>
              </a:rPr>
              <a:t>Level 5 – Full automation</a:t>
            </a:r>
            <a:endParaRPr lang="en-US" dirty="0"/>
          </a:p>
        </p:txBody>
      </p:sp>
      <p:sp>
        <p:nvSpPr>
          <p:cNvPr id="4" name="Slide Number Placeholder 3">
            <a:extLst>
              <a:ext uri="{FF2B5EF4-FFF2-40B4-BE49-F238E27FC236}">
                <a16:creationId xmlns:a16="http://schemas.microsoft.com/office/drawing/2014/main" id="{189619C2-FC2F-4AE5-B2C8-ED3EAEF82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61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1426-B81C-46F5-907A-65DFB9242FF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r>
              <a:rPr lang="en-US" dirty="0"/>
              <a:t>:</a:t>
            </a:r>
            <a:endParaRPr lang="en-GB" dirty="0"/>
          </a:p>
        </p:txBody>
      </p:sp>
      <p:sp>
        <p:nvSpPr>
          <p:cNvPr id="4" name="Slide Number Placeholder 3">
            <a:extLst>
              <a:ext uri="{FF2B5EF4-FFF2-40B4-BE49-F238E27FC236}">
                <a16:creationId xmlns:a16="http://schemas.microsoft.com/office/drawing/2014/main" id="{C2CAF9E6-927B-4FA8-ACE8-9436EF87FCA6}"/>
              </a:ext>
            </a:extLst>
          </p:cNvPr>
          <p:cNvSpPr>
            <a:spLocks noGrp="1"/>
          </p:cNvSpPr>
          <p:nvPr>
            <p:ph type="sldNum" sz="quarter" idx="12"/>
          </p:nvPr>
        </p:nvSpPr>
        <p:spPr/>
        <p:txBody>
          <a:bodyPr/>
          <a:lstStyle/>
          <a:p>
            <a:fld id="{3A98EE3D-8CD1-4C3F-BD1C-C98C9596463C}" type="slidenum">
              <a:rPr lang="en-US" smtClean="0"/>
              <a:pPr/>
              <a:t>60</a:t>
            </a:fld>
            <a:endParaRPr lang="en-US" dirty="0"/>
          </a:p>
        </p:txBody>
      </p:sp>
      <p:pic>
        <p:nvPicPr>
          <p:cNvPr id="6" name="Picture 5">
            <a:extLst>
              <a:ext uri="{FF2B5EF4-FFF2-40B4-BE49-F238E27FC236}">
                <a16:creationId xmlns:a16="http://schemas.microsoft.com/office/drawing/2014/main" id="{7F49A362-064B-4475-B83E-DB0D2DE6E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9" y="2452856"/>
            <a:ext cx="3809780" cy="329186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36BE41B8-A31E-439B-A757-9108ABE3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889" y="2452856"/>
            <a:ext cx="2381458" cy="32988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CE2B86-EDA2-4495-AC20-2171A5CDE5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9577" l="9864" r="89966">
                        <a14:foregroundMark x1="61565" y1="8879" x2="46769" y2="6977"/>
                        <a14:foregroundMark x1="46769" y1="6977" x2="62925" y2="8245"/>
                        <a14:foregroundMark x1="62925" y1="8245" x2="40136" y2="8245"/>
                        <a14:foregroundMark x1="40136" y1="8245" x2="37925" y2="42283"/>
                        <a14:foregroundMark x1="38605" y1="8457" x2="54252" y2="9937"/>
                        <a14:foregroundMark x1="54252" y1="9937" x2="46939" y2="11416"/>
                        <a14:foregroundMark x1="35544" y1="12051" x2="41497" y2="11839"/>
                        <a14:foregroundMark x1="33844" y1="10994" x2="39456" y2="8879"/>
                        <a14:foregroundMark x1="36395" y1="6977" x2="39626" y2="7822"/>
                        <a14:foregroundMark x1="34184" y1="9302" x2="39116" y2="10359"/>
                        <a14:foregroundMark x1="36224" y1="9937" x2="40816" y2="7822"/>
                        <a14:foregroundMark x1="57143" y1="6977" x2="55442" y2="9937"/>
                        <a14:foregroundMark x1="61565" y1="9302" x2="60714" y2="15011"/>
                        <a14:foregroundMark x1="63605" y1="9937" x2="62755" y2="16068"/>
                        <a14:foregroundMark x1="42687" y1="30233" x2="39626" y2="47357"/>
                        <a14:foregroundMark x1="34694" y1="32770" x2="38435" y2="56237"/>
                        <a14:foregroundMark x1="38435" y1="56237" x2="37585" y2="66173"/>
                        <a14:foregroundMark x1="38265" y1="38689" x2="39966" y2="77801"/>
                        <a14:foregroundMark x1="58163" y1="45877" x2="63095" y2="72939"/>
                        <a14:foregroundMark x1="63095" y1="72939" x2="62755" y2="79704"/>
                        <a14:foregroundMark x1="61565" y1="45455" x2="56633" y2="71247"/>
                        <a14:foregroundMark x1="45578" y1="42918" x2="50510" y2="64271"/>
                        <a14:foregroundMark x1="50510" y1="64271" x2="50510" y2="72727"/>
                        <a14:foregroundMark x1="52211" y1="46300" x2="52551" y2="75687"/>
                        <a14:foregroundMark x1="43537" y1="96829" x2="56973" y2="94292"/>
                        <a14:foregroundMark x1="42007" y1="99366" x2="49660" y2="99577"/>
                        <a14:foregroundMark x1="56293" y1="98097" x2="51020" y2="93869"/>
                        <a14:foregroundMark x1="46088" y1="93446" x2="42687" y2="93446"/>
                        <a14:foregroundMark x1="51701" y1="90909" x2="42347" y2="96829"/>
                        <a14:foregroundMark x1="44048" y1="81395" x2="43197" y2="93023"/>
                        <a14:foregroundMark x1="36395" y1="90909" x2="37415" y2="99366"/>
                        <a14:foregroundMark x1="54252" y1="91966" x2="54592" y2="99577"/>
                        <a14:foregroundMark x1="58673" y1="89852" x2="60374" y2="99577"/>
                        <a14:foregroundMark x1="59864" y1="86258" x2="63946" y2="88372"/>
                        <a14:foregroundMark x1="43537" y1="77801" x2="38265" y2="88795"/>
                      </a14:backgroundRemoval>
                    </a14:imgEffect>
                  </a14:imgLayer>
                </a14:imgProps>
              </a:ext>
              <a:ext uri="{28A0092B-C50C-407E-A947-70E740481C1C}">
                <a14:useLocalDpi xmlns:a14="http://schemas.microsoft.com/office/drawing/2010/main" val="0"/>
              </a:ext>
            </a:extLst>
          </a:blip>
          <a:stretch>
            <a:fillRect/>
          </a:stretch>
        </p:blipFill>
        <p:spPr>
          <a:xfrm>
            <a:off x="6778203" y="2268182"/>
            <a:ext cx="3624920" cy="3483558"/>
          </a:xfrm>
          <a:prstGeom prst="rect">
            <a:avLst/>
          </a:prstGeom>
        </p:spPr>
      </p:pic>
    </p:spTree>
    <p:extLst>
      <p:ext uri="{BB962C8B-B14F-4D97-AF65-F5344CB8AC3E}">
        <p14:creationId xmlns:p14="http://schemas.microsoft.com/office/powerpoint/2010/main" val="45596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8F85-FF96-47ED-9634-37C3482FB6F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7320EA7-5C41-4928-B300-4D9B9F115757}"/>
              </a:ext>
            </a:extLst>
          </p:cNvPr>
          <p:cNvSpPr>
            <a:spLocks noGrp="1"/>
          </p:cNvSpPr>
          <p:nvPr>
            <p:ph idx="1"/>
          </p:nvPr>
        </p:nvSpPr>
        <p:spPr/>
        <p:txBody>
          <a:bodyPr/>
          <a:lstStyle/>
          <a:p>
            <a:r>
              <a:rPr lang="en-US" dirty="0"/>
              <a:t>Problems Faced During simulation:</a:t>
            </a:r>
          </a:p>
          <a:p>
            <a:pPr marL="400050" indent="-400050">
              <a:buFont typeface="+mj-lt"/>
              <a:buAutoNum type="romanUcPeriod"/>
            </a:pPr>
            <a:r>
              <a:rPr lang="en-US" dirty="0"/>
              <a:t>Some libraries needs Linux operating system </a:t>
            </a:r>
          </a:p>
          <a:p>
            <a:pPr marL="400050" indent="-400050">
              <a:buFont typeface="+mj-lt"/>
              <a:buAutoNum type="romanUcPeriod"/>
            </a:pPr>
            <a:r>
              <a:rPr lang="en-GB" dirty="0"/>
              <a:t>Needs Large amounts of RAM for training</a:t>
            </a:r>
          </a:p>
          <a:p>
            <a:pPr marL="400050" indent="-400050">
              <a:buFont typeface="+mj-lt"/>
              <a:buAutoNum type="romanUcPeriod"/>
            </a:pPr>
            <a:r>
              <a:rPr lang="en-GB" dirty="0"/>
              <a:t>Very complex to code from scratch </a:t>
            </a:r>
          </a:p>
          <a:p>
            <a:pPr marL="0" indent="0">
              <a:buNone/>
            </a:pPr>
            <a:endParaRPr lang="en-GB" dirty="0"/>
          </a:p>
        </p:txBody>
      </p:sp>
      <p:sp>
        <p:nvSpPr>
          <p:cNvPr id="4" name="Slide Number Placeholder 3">
            <a:extLst>
              <a:ext uri="{FF2B5EF4-FFF2-40B4-BE49-F238E27FC236}">
                <a16:creationId xmlns:a16="http://schemas.microsoft.com/office/drawing/2014/main" id="{0B675EEF-6F68-467B-986C-7AEDA2B9DDB8}"/>
              </a:ext>
            </a:extLst>
          </p:cNvPr>
          <p:cNvSpPr>
            <a:spLocks noGrp="1"/>
          </p:cNvSpPr>
          <p:nvPr>
            <p:ph type="sldNum" sz="quarter" idx="12"/>
          </p:nvPr>
        </p:nvSpPr>
        <p:spPr/>
        <p:txBody>
          <a:bodyPr/>
          <a:lstStyle/>
          <a:p>
            <a:fld id="{3A98EE3D-8CD1-4C3F-BD1C-C98C9596463C}" type="slidenum">
              <a:rPr lang="en-US" smtClean="0"/>
              <a:pPr/>
              <a:t>61</a:t>
            </a:fld>
            <a:endParaRPr lang="en-US" dirty="0"/>
          </a:p>
        </p:txBody>
      </p:sp>
    </p:spTree>
    <p:extLst>
      <p:ext uri="{BB962C8B-B14F-4D97-AF65-F5344CB8AC3E}">
        <p14:creationId xmlns:p14="http://schemas.microsoft.com/office/powerpoint/2010/main" val="27325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p:txBody>
          <a:bodyPr/>
          <a:lstStyle/>
          <a:p>
            <a:r>
              <a:rPr lang="en-US" dirty="0"/>
              <a:t>Solution to all of this is using Google Colabs for simulation </a:t>
            </a:r>
            <a:endParaRPr lang="en-GB" dirty="0"/>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p:txBody>
          <a:bodyPr/>
          <a:lstStyle/>
          <a:p>
            <a:fld id="{3A98EE3D-8CD1-4C3F-BD1C-C98C9596463C}" type="slidenum">
              <a:rPr lang="en-US" smtClean="0"/>
              <a:pPr/>
              <a:t>62</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3E1A26E0-32B2-4899-817F-62708AD4D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975" y="3127489"/>
            <a:ext cx="6246867" cy="2762008"/>
          </a:xfrm>
          <a:prstGeom prst="rect">
            <a:avLst/>
          </a:prstGeom>
        </p:spPr>
      </p:pic>
    </p:spTree>
    <p:extLst>
      <p:ext uri="{BB962C8B-B14F-4D97-AF65-F5344CB8AC3E}">
        <p14:creationId xmlns:p14="http://schemas.microsoft.com/office/powerpoint/2010/main" val="40724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0873D-CDCA-4935-A7FD-ED6A98034D2E}"/>
              </a:ext>
            </a:extLst>
          </p:cNvPr>
          <p:cNvSpPr>
            <a:spLocks noGrp="1"/>
          </p:cNvSpPr>
          <p:nvPr>
            <p:ph type="title"/>
          </p:nvPr>
        </p:nvSpPr>
        <p:spPr>
          <a:xfrm>
            <a:off x="652481" y="1382486"/>
            <a:ext cx="3547581" cy="4093028"/>
          </a:xfrm>
        </p:spPr>
        <p:txBody>
          <a:bodyPr anchor="ctr">
            <a:normAutofit/>
          </a:bodyPr>
          <a:lstStyle/>
          <a:p>
            <a:r>
              <a:rPr lang="en-US" sz="4400" b="1">
                <a:effectLst>
                  <a:outerShdw blurRad="38100" dist="38100" dir="2700000" algn="tl">
                    <a:srgbClr val="000000">
                      <a:alpha val="43137"/>
                    </a:srgbClr>
                  </a:outerShdw>
                </a:effectLst>
              </a:rPr>
              <a:t>Faster-RCNN</a:t>
            </a:r>
            <a:r>
              <a:rPr lang="en-US" sz="4400"/>
              <a:t> </a:t>
            </a:r>
            <a:r>
              <a:rPr lang="en-US" sz="4400" b="1">
                <a:effectLst>
                  <a:outerShdw blurRad="38100" dist="38100" dir="2700000" algn="tl">
                    <a:srgbClr val="000000">
                      <a:alpha val="43137"/>
                    </a:srgbClr>
                  </a:outerShdw>
                </a:effectLst>
              </a:rPr>
              <a:t>Simulation</a:t>
            </a:r>
            <a:endParaRPr lang="en-GB" sz="4400"/>
          </a:p>
        </p:txBody>
      </p:sp>
      <p:grpSp>
        <p:nvGrpSpPr>
          <p:cNvPr id="30" name="Group 2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31" name="Straight Connector 3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AB5E4BE-71E3-4493-AFE1-B71B8DF42B91}"/>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smtClean="0">
                <a:solidFill>
                  <a:srgbClr val="FFFFFF"/>
                </a:solidFill>
              </a:rPr>
              <a:pPr>
                <a:spcAft>
                  <a:spcPts val="600"/>
                </a:spcAft>
              </a:pPr>
              <a:t>63</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B7352BF-1E56-442C-A2E5-2D0FC6C467FA}"/>
              </a:ext>
            </a:extLst>
          </p:cNvPr>
          <p:cNvGraphicFramePr>
            <a:graphicFrameLocks noGrp="1"/>
          </p:cNvGraphicFramePr>
          <p:nvPr>
            <p:ph idx="1"/>
            <p:extLst>
              <p:ext uri="{D42A27DB-BD31-4B8C-83A1-F6EECF244321}">
                <p14:modId xmlns:p14="http://schemas.microsoft.com/office/powerpoint/2010/main" val="324863851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CFC-0185-4A4F-A8AC-FA07EF5A8D5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5F28876-4744-491D-B85E-91E5605FE10A}"/>
              </a:ext>
            </a:extLst>
          </p:cNvPr>
          <p:cNvSpPr>
            <a:spLocks noGrp="1"/>
          </p:cNvSpPr>
          <p:nvPr>
            <p:ph idx="1"/>
          </p:nvPr>
        </p:nvSpPr>
        <p:spPr/>
        <p:txBody>
          <a:bodyPr/>
          <a:lstStyle/>
          <a:p>
            <a:r>
              <a:rPr lang="en-US" dirty="0" err="1"/>
              <a:t>Roboflow</a:t>
            </a:r>
            <a:r>
              <a:rPr lang="en-US" dirty="0"/>
              <a:t> is online service to change annotation file formats to the ones you need for training.</a:t>
            </a:r>
          </a:p>
          <a:p>
            <a:endParaRPr lang="en-GB" dirty="0"/>
          </a:p>
        </p:txBody>
      </p:sp>
      <p:sp>
        <p:nvSpPr>
          <p:cNvPr id="4" name="Slide Number Placeholder 3">
            <a:extLst>
              <a:ext uri="{FF2B5EF4-FFF2-40B4-BE49-F238E27FC236}">
                <a16:creationId xmlns:a16="http://schemas.microsoft.com/office/drawing/2014/main" id="{B42B2893-E3DD-411E-A2ED-505A5393DBC8}"/>
              </a:ext>
            </a:extLst>
          </p:cNvPr>
          <p:cNvSpPr>
            <a:spLocks noGrp="1"/>
          </p:cNvSpPr>
          <p:nvPr>
            <p:ph type="sldNum" sz="quarter" idx="12"/>
          </p:nvPr>
        </p:nvSpPr>
        <p:spPr/>
        <p:txBody>
          <a:bodyPr/>
          <a:lstStyle/>
          <a:p>
            <a:fld id="{3A98EE3D-8CD1-4C3F-BD1C-C98C9596463C}" type="slidenum">
              <a:rPr lang="en-US" smtClean="0"/>
              <a:pPr/>
              <a:t>64</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44A25AF1-5D72-4CCB-AC30-D39AC659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295860"/>
            <a:ext cx="8596668" cy="2472742"/>
          </a:xfrm>
          <a:prstGeom prst="rect">
            <a:avLst/>
          </a:prstGeom>
        </p:spPr>
      </p:pic>
    </p:spTree>
    <p:extLst>
      <p:ext uri="{BB962C8B-B14F-4D97-AF65-F5344CB8AC3E}">
        <p14:creationId xmlns:p14="http://schemas.microsoft.com/office/powerpoint/2010/main" val="30186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FA93DD7-93F1-4CE0-A9C0-EB7584EC1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ene, outdoor, road, street&#10;&#10;Description automatically generated">
            <a:extLst>
              <a:ext uri="{FF2B5EF4-FFF2-40B4-BE49-F238E27FC236}">
                <a16:creationId xmlns:a16="http://schemas.microsoft.com/office/drawing/2014/main" id="{D85CDE75-2702-4FF9-9744-6E05CC357E9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r="25941"/>
          <a:stretch/>
        </p:blipFill>
        <p:spPr>
          <a:xfrm>
            <a:off x="2957361" y="10"/>
            <a:ext cx="3151431" cy="3437494"/>
          </a:xfrm>
          <a:custGeom>
            <a:avLst/>
            <a:gdLst/>
            <a:ahLst/>
            <a:cxnLst/>
            <a:rect l="l" t="t" r="r" b="b"/>
            <a:pathLst>
              <a:path w="3151431" h="3437504">
                <a:moveTo>
                  <a:pt x="514552" y="0"/>
                </a:moveTo>
                <a:lnTo>
                  <a:pt x="2008047" y="0"/>
                </a:lnTo>
                <a:lnTo>
                  <a:pt x="2008047" y="1"/>
                </a:lnTo>
                <a:lnTo>
                  <a:pt x="3151431" y="1"/>
                </a:lnTo>
                <a:lnTo>
                  <a:pt x="2637972" y="3437504"/>
                </a:lnTo>
                <a:lnTo>
                  <a:pt x="0" y="3437504"/>
                </a:lnTo>
                <a:close/>
              </a:path>
            </a:pathLst>
          </a:custGeom>
        </p:spPr>
      </p:pic>
      <p:pic>
        <p:nvPicPr>
          <p:cNvPr id="8" name="Picture 7" descr="A view of a road&#10;&#10;Description automatically generated">
            <a:extLst>
              <a:ext uri="{FF2B5EF4-FFF2-40B4-BE49-F238E27FC236}">
                <a16:creationId xmlns:a16="http://schemas.microsoft.com/office/drawing/2014/main" id="{18E0ABB4-D3FA-448F-8411-7DCA0E2A29D0}"/>
              </a:ext>
            </a:extLst>
          </p:cNvPr>
          <p:cNvPicPr>
            <a:picLocks noChangeAspect="1"/>
          </p:cNvPicPr>
          <p:nvPr/>
        </p:nvPicPr>
        <p:blipFill rotWithShape="1">
          <a:blip r:embed="rId3">
            <a:extLst>
              <a:ext uri="{28A0092B-C50C-407E-A947-70E740481C1C}">
                <a14:useLocalDpi xmlns:a14="http://schemas.microsoft.com/office/drawing/2010/main" val="0"/>
              </a:ext>
            </a:extLst>
          </a:blip>
          <a:srcRect l="24595" r="17383"/>
          <a:stretch/>
        </p:blipFill>
        <p:spPr>
          <a:xfrm>
            <a:off x="319203" y="10"/>
            <a:ext cx="3153384" cy="3437494"/>
          </a:xfrm>
          <a:custGeom>
            <a:avLst/>
            <a:gdLst/>
            <a:ahLst/>
            <a:cxnLst/>
            <a:rect l="l" t="t" r="r" b="b"/>
            <a:pathLst>
              <a:path w="3153384" h="3437504">
                <a:moveTo>
                  <a:pt x="511180" y="0"/>
                </a:moveTo>
                <a:lnTo>
                  <a:pt x="3153384" y="0"/>
                </a:lnTo>
                <a:lnTo>
                  <a:pt x="2638832" y="3437504"/>
                </a:lnTo>
                <a:lnTo>
                  <a:pt x="0" y="3437504"/>
                </a:lnTo>
                <a:close/>
              </a:path>
            </a:pathLst>
          </a:custGeom>
        </p:spPr>
      </p:pic>
      <p:pic>
        <p:nvPicPr>
          <p:cNvPr id="10" name="Picture 9" descr="A car driving down a street&#10;&#10;Description automatically generated">
            <a:extLst>
              <a:ext uri="{FF2B5EF4-FFF2-40B4-BE49-F238E27FC236}">
                <a16:creationId xmlns:a16="http://schemas.microsoft.com/office/drawing/2014/main" id="{73840B62-37AB-40D8-B339-7159667C7CB2}"/>
              </a:ext>
            </a:extLst>
          </p:cNvPr>
          <p:cNvPicPr>
            <a:picLocks noChangeAspect="1"/>
          </p:cNvPicPr>
          <p:nvPr/>
        </p:nvPicPr>
        <p:blipFill rotWithShape="1">
          <a:blip r:embed="rId4">
            <a:extLst>
              <a:ext uri="{28A0092B-C50C-407E-A947-70E740481C1C}">
                <a14:useLocalDpi xmlns:a14="http://schemas.microsoft.com/office/drawing/2010/main" val="0"/>
              </a:ext>
            </a:extLst>
          </a:blip>
          <a:srcRect l="15464" r="29867" b="2"/>
          <a:stretch/>
        </p:blipFill>
        <p:spPr>
          <a:xfrm>
            <a:off x="1" y="3437504"/>
            <a:ext cx="2956476" cy="3420496"/>
          </a:xfrm>
          <a:custGeom>
            <a:avLst/>
            <a:gdLst/>
            <a:ahLst/>
            <a:cxnLst/>
            <a:rect l="l" t="t" r="r" b="b"/>
            <a:pathLst>
              <a:path w="2956476" h="3420496">
                <a:moveTo>
                  <a:pt x="319202" y="0"/>
                </a:moveTo>
                <a:lnTo>
                  <a:pt x="2956476" y="0"/>
                </a:lnTo>
                <a:lnTo>
                  <a:pt x="2444471" y="3420496"/>
                </a:lnTo>
                <a:lnTo>
                  <a:pt x="0" y="3420496"/>
                </a:lnTo>
                <a:lnTo>
                  <a:pt x="0" y="2146516"/>
                </a:lnTo>
                <a:close/>
              </a:path>
            </a:pathLst>
          </a:custGeom>
        </p:spPr>
      </p:pic>
      <p:pic>
        <p:nvPicPr>
          <p:cNvPr id="12" name="Picture 11" descr="A view of a street&#10;&#10;Description automatically generated">
            <a:extLst>
              <a:ext uri="{FF2B5EF4-FFF2-40B4-BE49-F238E27FC236}">
                <a16:creationId xmlns:a16="http://schemas.microsoft.com/office/drawing/2014/main" id="{743AEECB-1C8A-45DA-90FF-93EB1E55CF65}"/>
              </a:ext>
            </a:extLst>
          </p:cNvPr>
          <p:cNvPicPr>
            <a:picLocks noChangeAspect="1"/>
          </p:cNvPicPr>
          <p:nvPr/>
        </p:nvPicPr>
        <p:blipFill rotWithShape="1">
          <a:blip r:embed="rId5">
            <a:extLst>
              <a:ext uri="{28A0092B-C50C-407E-A947-70E740481C1C}">
                <a14:useLocalDpi xmlns:a14="http://schemas.microsoft.com/office/drawing/2010/main" val="0"/>
              </a:ext>
            </a:extLst>
          </a:blip>
          <a:srcRect l="15616" r="26109" b="2"/>
          <a:stretch/>
        </p:blipFill>
        <p:spPr>
          <a:xfrm>
            <a:off x="2443799" y="3437504"/>
            <a:ext cx="3151535" cy="3420496"/>
          </a:xfrm>
          <a:custGeom>
            <a:avLst/>
            <a:gdLst/>
            <a:ahLst/>
            <a:cxnLst/>
            <a:rect l="l" t="t" r="r" b="b"/>
            <a:pathLst>
              <a:path w="3151535" h="3420496">
                <a:moveTo>
                  <a:pt x="512005" y="0"/>
                </a:moveTo>
                <a:lnTo>
                  <a:pt x="3151535" y="0"/>
                </a:lnTo>
                <a:lnTo>
                  <a:pt x="2640616" y="3420496"/>
                </a:lnTo>
                <a:lnTo>
                  <a:pt x="0" y="3420496"/>
                </a:lnTo>
                <a:close/>
              </a:path>
            </a:pathLst>
          </a:custGeom>
        </p:spPr>
      </p:pic>
      <p:cxnSp>
        <p:nvCxnSpPr>
          <p:cNvPr id="34" name="Straight Connector 33">
            <a:extLst>
              <a:ext uri="{FF2B5EF4-FFF2-40B4-BE49-F238E27FC236}">
                <a16:creationId xmlns:a16="http://schemas.microsoft.com/office/drawing/2014/main" id="{CBAE7D61-C468-452B-AD40-2FD6365B48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9203" y="3437504"/>
            <a:ext cx="52761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8C0890-7680-4FCD-B337-24D18C1B7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443799" y="0"/>
            <a:ext cx="1028788"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9505495-9520-4053-A869-64D132584D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02BEDCFF-4AB4-434D-AF28-8BEE49EAED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8C0F654-A33E-4631-92E1-2B50FD651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0486C47D-FBA4-4BCD-8B12-8A430476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109C8431-5682-4922-B867-BB788B6E1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9C9A55E-E24A-43DA-8172-AA087FE3B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7AA8486B-43FD-458B-A510-CDA2A9E6A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B174358B-C818-4CDC-9084-7CC2BCE1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C07E7727-CE40-4DCD-9149-97D885520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AD91516C-D7EC-4144-8A2B-A34260E19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3F76265-A59D-40B3-A7F8-9B60D3C1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FB4B072-03F4-4307-A757-0103CF2DEEB7}"/>
              </a:ext>
            </a:extLst>
          </p:cNvPr>
          <p:cNvSpPr>
            <a:spLocks noGrp="1"/>
          </p:cNvSpPr>
          <p:nvPr>
            <p:ph type="title"/>
          </p:nvPr>
        </p:nvSpPr>
        <p:spPr>
          <a:xfrm>
            <a:off x="6169290" y="609600"/>
            <a:ext cx="3104711" cy="1320800"/>
          </a:xfrm>
        </p:spPr>
        <p:txBody>
          <a:bodyPr>
            <a:normAutofit/>
          </a:bodyPr>
          <a:lstStyle/>
          <a:p>
            <a:r>
              <a:rPr lang="en-US" b="1" dirty="0">
                <a:effectLst>
                  <a:outerShdw blurRad="38100" dist="38100" dir="2700000" algn="tl">
                    <a:srgbClr val="000000">
                      <a:alpha val="43137"/>
                    </a:srgbClr>
                  </a:outerShdw>
                </a:effectLst>
              </a:rPr>
              <a:t>Results</a:t>
            </a:r>
            <a:endParaRPr lang="en-GB" dirty="0"/>
          </a:p>
        </p:txBody>
      </p:sp>
      <p:sp>
        <p:nvSpPr>
          <p:cNvPr id="4" name="Slide Number Placeholder 3">
            <a:extLst>
              <a:ext uri="{FF2B5EF4-FFF2-40B4-BE49-F238E27FC236}">
                <a16:creationId xmlns:a16="http://schemas.microsoft.com/office/drawing/2014/main" id="{021BAAC1-7B66-4F78-9FD6-26966E768C34}"/>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65</a:t>
            </a:fld>
            <a:endParaRPr lang="en-US"/>
          </a:p>
        </p:txBody>
      </p:sp>
    </p:spTree>
    <p:extLst>
      <p:ext uri="{BB962C8B-B14F-4D97-AF65-F5344CB8AC3E}">
        <p14:creationId xmlns:p14="http://schemas.microsoft.com/office/powerpoint/2010/main" val="13355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2358-B240-43BE-AFBE-E5530CF199CE}"/>
              </a:ext>
            </a:extLst>
          </p:cNvPr>
          <p:cNvSpPr>
            <a:spLocks noGrp="1"/>
          </p:cNvSpPr>
          <p:nvPr>
            <p:ph type="title"/>
          </p:nvPr>
        </p:nvSpPr>
        <p:spPr>
          <a:xfrm>
            <a:off x="652481" y="1382486"/>
            <a:ext cx="3547581" cy="4093028"/>
          </a:xfrm>
        </p:spPr>
        <p:txBody>
          <a:bodyPr anchor="ctr">
            <a:normAutofit/>
          </a:bodyPr>
          <a:lstStyle/>
          <a:p>
            <a:r>
              <a:rPr lang="en-US" sz="4400" b="1" dirty="0">
                <a:effectLst>
                  <a:outerShdw blurRad="38100" dist="38100" dir="2700000" algn="tl">
                    <a:srgbClr val="000000">
                      <a:alpha val="43137"/>
                    </a:srgbClr>
                  </a:outerShdw>
                </a:effectLst>
              </a:rPr>
              <a:t>Hardware Problems</a:t>
            </a:r>
            <a:endParaRPr lang="en-GB" sz="44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39C28A2F-98B5-4AD2-99C1-6399A9512178}"/>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a:solidFill>
                  <a:srgbClr val="FFFFFF"/>
                </a:solidFill>
              </a:rPr>
              <a:pPr>
                <a:spcAft>
                  <a:spcPts val="600"/>
                </a:spcAft>
              </a:pPr>
              <a:t>66</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D575B732-B627-4D4A-A92F-61D02580ACD6}"/>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2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6D15-4BFA-4D32-9A7B-3A4BA89591A4}"/>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Solution</a:t>
            </a:r>
            <a:r>
              <a:rPr lang="en-US" dirty="0"/>
              <a:t> </a:t>
            </a:r>
            <a:endParaRPr lang="en-GB" dirty="0"/>
          </a:p>
        </p:txBody>
      </p:sp>
      <p:sp>
        <p:nvSpPr>
          <p:cNvPr id="3" name="Content Placeholder 2">
            <a:extLst>
              <a:ext uri="{FF2B5EF4-FFF2-40B4-BE49-F238E27FC236}">
                <a16:creationId xmlns:a16="http://schemas.microsoft.com/office/drawing/2014/main" id="{E2185641-0887-4481-A6FE-61CB256E1C67}"/>
              </a:ext>
            </a:extLst>
          </p:cNvPr>
          <p:cNvSpPr>
            <a:spLocks noGrp="1"/>
          </p:cNvSpPr>
          <p:nvPr>
            <p:ph idx="1"/>
          </p:nvPr>
        </p:nvSpPr>
        <p:spPr/>
        <p:txBody>
          <a:bodyPr/>
          <a:lstStyle/>
          <a:p>
            <a:r>
              <a:rPr lang="en-US" dirty="0"/>
              <a:t>We can construct the backbone network only in the hardware part and do a hardware/Software Co-Simulation </a:t>
            </a:r>
            <a:endParaRPr lang="en-GB" dirty="0"/>
          </a:p>
        </p:txBody>
      </p:sp>
      <p:sp>
        <p:nvSpPr>
          <p:cNvPr id="4" name="Slide Number Placeholder 3">
            <a:extLst>
              <a:ext uri="{FF2B5EF4-FFF2-40B4-BE49-F238E27FC236}">
                <a16:creationId xmlns:a16="http://schemas.microsoft.com/office/drawing/2014/main" id="{7F7A0DAE-67F9-4DC6-81A3-1D96B91E6A16}"/>
              </a:ext>
            </a:extLst>
          </p:cNvPr>
          <p:cNvSpPr>
            <a:spLocks noGrp="1"/>
          </p:cNvSpPr>
          <p:nvPr>
            <p:ph type="sldNum" sz="quarter" idx="12"/>
          </p:nvPr>
        </p:nvSpPr>
        <p:spPr/>
        <p:txBody>
          <a:bodyPr/>
          <a:lstStyle/>
          <a:p>
            <a:fld id="{3A98EE3D-8CD1-4C3F-BD1C-C98C9596463C}" type="slidenum">
              <a:rPr lang="en-US" smtClean="0"/>
              <a:pPr/>
              <a:t>67</a:t>
            </a:fld>
            <a:endParaRPr lang="en-US" dirty="0"/>
          </a:p>
        </p:txBody>
      </p:sp>
    </p:spTree>
    <p:extLst>
      <p:ext uri="{BB962C8B-B14F-4D97-AF65-F5344CB8AC3E}">
        <p14:creationId xmlns:p14="http://schemas.microsoft.com/office/powerpoint/2010/main" val="12609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23C4-C66F-400F-A669-971EE9EC1FCA}"/>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Design</a:t>
            </a:r>
            <a:r>
              <a:rPr lang="en-US" dirty="0"/>
              <a:t> </a:t>
            </a:r>
            <a:r>
              <a:rPr lang="en-US" sz="4400" b="1" dirty="0">
                <a:effectLst>
                  <a:outerShdw blurRad="38100" dist="38100" dir="2700000" algn="tl">
                    <a:srgbClr val="000000">
                      <a:alpha val="43137"/>
                    </a:srgbClr>
                  </a:outerShdw>
                </a:effectLst>
              </a:rPr>
              <a:t>process.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C146C3B-92F6-4164-90B6-E9FF95D5F191}"/>
              </a:ext>
            </a:extLst>
          </p:cNvPr>
          <p:cNvSpPr>
            <a:spLocks noGrp="1"/>
          </p:cNvSpPr>
          <p:nvPr>
            <p:ph idx="1"/>
          </p:nvPr>
        </p:nvSpPr>
        <p:spPr>
          <a:xfrm>
            <a:off x="677334" y="2160589"/>
            <a:ext cx="8596668" cy="3880773"/>
          </a:xfrm>
        </p:spPr>
        <p:txBody>
          <a:bodyPr/>
          <a:lstStyle/>
          <a:p>
            <a:r>
              <a:rPr lang="en-US" dirty="0"/>
              <a:t>We checked the logic in the machine learning libraries in python</a:t>
            </a:r>
          </a:p>
          <a:p>
            <a:r>
              <a:rPr lang="en-US" dirty="0"/>
              <a:t>We write the same logic in C++ codes</a:t>
            </a:r>
          </a:p>
          <a:p>
            <a:r>
              <a:rPr lang="en-US" dirty="0"/>
              <a:t>We Use HLS tool to change the C++ codes to HDL codes Verilog/VHDL</a:t>
            </a:r>
          </a:p>
          <a:p>
            <a:pPr marL="0" indent="0">
              <a:buNone/>
            </a:pPr>
            <a:r>
              <a:rPr lang="en-US" dirty="0"/>
              <a:t> </a:t>
            </a:r>
          </a:p>
          <a:p>
            <a:endParaRPr lang="en-GB" dirty="0"/>
          </a:p>
        </p:txBody>
      </p:sp>
      <p:sp>
        <p:nvSpPr>
          <p:cNvPr id="4" name="Slide Number Placeholder 3">
            <a:extLst>
              <a:ext uri="{FF2B5EF4-FFF2-40B4-BE49-F238E27FC236}">
                <a16:creationId xmlns:a16="http://schemas.microsoft.com/office/drawing/2014/main" id="{2041265E-17A4-4321-B343-444BF457AF4F}"/>
              </a:ext>
            </a:extLst>
          </p:cNvPr>
          <p:cNvSpPr>
            <a:spLocks noGrp="1"/>
          </p:cNvSpPr>
          <p:nvPr>
            <p:ph type="sldNum" sz="quarter" idx="12"/>
          </p:nvPr>
        </p:nvSpPr>
        <p:spPr/>
        <p:txBody>
          <a:bodyPr/>
          <a:lstStyle/>
          <a:p>
            <a:fld id="{3A98EE3D-8CD1-4C3F-BD1C-C98C9596463C}" type="slidenum">
              <a:rPr lang="en-US" smtClean="0"/>
              <a:pPr/>
              <a:t>68</a:t>
            </a:fld>
            <a:endParaRPr lang="en-US" dirty="0"/>
          </a:p>
        </p:txBody>
      </p:sp>
      <p:grpSp>
        <p:nvGrpSpPr>
          <p:cNvPr id="10" name="Group 9">
            <a:extLst>
              <a:ext uri="{FF2B5EF4-FFF2-40B4-BE49-F238E27FC236}">
                <a16:creationId xmlns:a16="http://schemas.microsoft.com/office/drawing/2014/main" id="{4788EC25-175E-400B-BE64-B6A2E42449C7}"/>
              </a:ext>
            </a:extLst>
          </p:cNvPr>
          <p:cNvGrpSpPr/>
          <p:nvPr/>
        </p:nvGrpSpPr>
        <p:grpSpPr>
          <a:xfrm>
            <a:off x="1035775" y="4100975"/>
            <a:ext cx="7554888" cy="1118587"/>
            <a:chOff x="1433759" y="2869699"/>
            <a:chExt cx="7554888" cy="1118587"/>
          </a:xfrm>
        </p:grpSpPr>
        <p:sp>
          <p:nvSpPr>
            <p:cNvPr id="5" name="Rectangle 4">
              <a:extLst>
                <a:ext uri="{FF2B5EF4-FFF2-40B4-BE49-F238E27FC236}">
                  <a16:creationId xmlns:a16="http://schemas.microsoft.com/office/drawing/2014/main" id="{2F4E6C85-35B9-4BB7-8134-AE6163ECEB51}"/>
                </a:ext>
              </a:extLst>
            </p:cNvPr>
            <p:cNvSpPr/>
            <p:nvPr/>
          </p:nvSpPr>
          <p:spPr>
            <a:xfrm>
              <a:off x="1433759" y="2869699"/>
              <a:ext cx="1455938" cy="1118587"/>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6" name="Arrow: Right 5">
              <a:extLst>
                <a:ext uri="{FF2B5EF4-FFF2-40B4-BE49-F238E27FC236}">
                  <a16:creationId xmlns:a16="http://schemas.microsoft.com/office/drawing/2014/main" id="{191ABDB1-7171-4612-8E33-70755B679982}"/>
                </a:ext>
              </a:extLst>
            </p:cNvPr>
            <p:cNvSpPr/>
            <p:nvPr/>
          </p:nvSpPr>
          <p:spPr>
            <a:xfrm>
              <a:off x="3025079"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FDE201-110D-4C96-A448-0FF8431873F9}"/>
                </a:ext>
              </a:extLst>
            </p:cNvPr>
            <p:cNvSpPr/>
            <p:nvPr/>
          </p:nvSpPr>
          <p:spPr>
            <a:xfrm>
              <a:off x="4483234" y="2869699"/>
              <a:ext cx="1455938" cy="1118587"/>
            </a:xfrm>
            <a:prstGeom prst="rect">
              <a:avLst/>
            </a:prstGeom>
            <a:solidFill>
              <a:schemeClr val="accent1">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Arrow: Right 7">
              <a:extLst>
                <a:ext uri="{FF2B5EF4-FFF2-40B4-BE49-F238E27FC236}">
                  <a16:creationId xmlns:a16="http://schemas.microsoft.com/office/drawing/2014/main" id="{864F4EFC-1CB0-4B05-B4D8-B92A5B304B4A}"/>
                </a:ext>
              </a:extLst>
            </p:cNvPr>
            <p:cNvSpPr/>
            <p:nvPr/>
          </p:nvSpPr>
          <p:spPr>
            <a:xfrm>
              <a:off x="6074554"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accent4">
                      <a:lumMod val="50000"/>
                    </a:schemeClr>
                  </a:solidFill>
                </a:rPr>
                <a:t>HLS</a:t>
              </a:r>
            </a:p>
          </p:txBody>
        </p:sp>
        <p:sp>
          <p:nvSpPr>
            <p:cNvPr id="9" name="Rectangle 8">
              <a:extLst>
                <a:ext uri="{FF2B5EF4-FFF2-40B4-BE49-F238E27FC236}">
                  <a16:creationId xmlns:a16="http://schemas.microsoft.com/office/drawing/2014/main" id="{6E540AB2-DE53-4B8E-B92C-0B7456A0C4B6}"/>
                </a:ext>
              </a:extLst>
            </p:cNvPr>
            <p:cNvSpPr/>
            <p:nvPr/>
          </p:nvSpPr>
          <p:spPr>
            <a:xfrm>
              <a:off x="7532709" y="2869699"/>
              <a:ext cx="1455938" cy="1118587"/>
            </a:xfrm>
            <a:prstGeom prst="rect">
              <a:avLst/>
            </a:prstGeom>
            <a:solidFill>
              <a:srgbClr val="EA1404"/>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HDL</a:t>
              </a:r>
            </a:p>
          </p:txBody>
        </p:sp>
      </p:grpSp>
    </p:spTree>
    <p:extLst>
      <p:ext uri="{BB962C8B-B14F-4D97-AF65-F5344CB8AC3E}">
        <p14:creationId xmlns:p14="http://schemas.microsoft.com/office/powerpoint/2010/main" val="36161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205D-552E-457C-95DE-15762BE27CF6}"/>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Extraction of weights. </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9D27AC-E798-4177-AFC8-3A251890CA27}"/>
              </a:ext>
            </a:extLst>
          </p:cNvPr>
          <p:cNvSpPr>
            <a:spLocks noGrp="1"/>
          </p:cNvSpPr>
          <p:nvPr>
            <p:ph idx="1"/>
          </p:nvPr>
        </p:nvSpPr>
        <p:spPr/>
        <p:txBody>
          <a:bodyPr/>
          <a:lstStyle/>
          <a:p>
            <a:r>
              <a:rPr lang="en-US" dirty="0"/>
              <a:t>Backbone network of software design is vgg16, but it required nearly 46GB of RAM to extract the weights which was impossible to get even in google Colabs </a:t>
            </a:r>
          </a:p>
          <a:p>
            <a:r>
              <a:rPr lang="en-US" dirty="0"/>
              <a:t>So we had to design a light weight vgg16 to be compatible with the memory in hardware and we can extract weights from it with the available computational power</a:t>
            </a:r>
            <a:endParaRPr lang="en-GB" dirty="0"/>
          </a:p>
        </p:txBody>
      </p:sp>
      <p:sp>
        <p:nvSpPr>
          <p:cNvPr id="4" name="Slide Number Placeholder 3">
            <a:extLst>
              <a:ext uri="{FF2B5EF4-FFF2-40B4-BE49-F238E27FC236}">
                <a16:creationId xmlns:a16="http://schemas.microsoft.com/office/drawing/2014/main" id="{28365850-B440-4763-9A19-43140C09F382}"/>
              </a:ext>
            </a:extLst>
          </p:cNvPr>
          <p:cNvSpPr>
            <a:spLocks noGrp="1"/>
          </p:cNvSpPr>
          <p:nvPr>
            <p:ph type="sldNum" sz="quarter" idx="12"/>
          </p:nvPr>
        </p:nvSpPr>
        <p:spPr/>
        <p:txBody>
          <a:bodyPr/>
          <a:lstStyle/>
          <a:p>
            <a:fld id="{3A98EE3D-8CD1-4C3F-BD1C-C98C9596463C}" type="slidenum">
              <a:rPr lang="en-US" smtClean="0"/>
              <a:pPr/>
              <a:t>69</a:t>
            </a:fld>
            <a:endParaRPr lang="en-US" dirty="0"/>
          </a:p>
        </p:txBody>
      </p:sp>
      <p:graphicFrame>
        <p:nvGraphicFramePr>
          <p:cNvPr id="5" name="Table 4">
            <a:extLst>
              <a:ext uri="{FF2B5EF4-FFF2-40B4-BE49-F238E27FC236}">
                <a16:creationId xmlns:a16="http://schemas.microsoft.com/office/drawing/2014/main" id="{277228E1-5CCE-4AF2-81C9-F58EBB693A2E}"/>
              </a:ext>
            </a:extLst>
          </p:cNvPr>
          <p:cNvGraphicFramePr>
            <a:graphicFrameLocks noGrp="1"/>
          </p:cNvGraphicFramePr>
          <p:nvPr/>
        </p:nvGraphicFramePr>
        <p:xfrm>
          <a:off x="2411603" y="3898760"/>
          <a:ext cx="4943789" cy="2612577"/>
        </p:xfrm>
        <a:graphic>
          <a:graphicData uri="http://schemas.openxmlformats.org/drawingml/2006/table">
            <a:tbl>
              <a:tblPr firstRow="1" firstCol="1" bandRow="1">
                <a:tableStyleId>{5C22544A-7EE6-4342-B048-85BDC9FD1C3A}</a:tableStyleId>
              </a:tblPr>
              <a:tblGrid>
                <a:gridCol w="1729662">
                  <a:extLst>
                    <a:ext uri="{9D8B030D-6E8A-4147-A177-3AD203B41FA5}">
                      <a16:colId xmlns:a16="http://schemas.microsoft.com/office/drawing/2014/main" val="985020461"/>
                    </a:ext>
                  </a:extLst>
                </a:gridCol>
                <a:gridCol w="1666320">
                  <a:extLst>
                    <a:ext uri="{9D8B030D-6E8A-4147-A177-3AD203B41FA5}">
                      <a16:colId xmlns:a16="http://schemas.microsoft.com/office/drawing/2014/main" val="989232445"/>
                    </a:ext>
                  </a:extLst>
                </a:gridCol>
                <a:gridCol w="1547807">
                  <a:extLst>
                    <a:ext uri="{9D8B030D-6E8A-4147-A177-3AD203B41FA5}">
                      <a16:colId xmlns:a16="http://schemas.microsoft.com/office/drawing/2014/main" val="526440034"/>
                    </a:ext>
                  </a:extLst>
                </a:gridCol>
              </a:tblGrid>
              <a:tr h="113667">
                <a:tc>
                  <a:txBody>
                    <a:bodyPr/>
                    <a:lstStyle/>
                    <a:p>
                      <a:pPr indent="226695" algn="ctr">
                        <a:spcAft>
                          <a:spcPts val="0"/>
                        </a:spcAft>
                      </a:pPr>
                      <a:r>
                        <a:rPr lang="en-US" sz="600">
                          <a:effectLst/>
                        </a:rPr>
                        <a:t>Layer (Type)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Output Shape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Param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5989765"/>
                  </a:ext>
                </a:extLst>
              </a:tr>
              <a:tr h="113667">
                <a:tc>
                  <a:txBody>
                    <a:bodyPr/>
                    <a:lstStyle/>
                    <a:p>
                      <a:pPr indent="226695" algn="ctr">
                        <a:spcAft>
                          <a:spcPts val="0"/>
                        </a:spcAft>
                      </a:pPr>
                      <a:r>
                        <a:rPr lang="en-US" sz="600">
                          <a:effectLst/>
                        </a:rPr>
                        <a:t>Convd2d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640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28282634"/>
                  </a:ext>
                </a:extLst>
              </a:tr>
              <a:tr h="113667">
                <a:tc>
                  <a:txBody>
                    <a:bodyPr/>
                    <a:lstStyle/>
                    <a:p>
                      <a:pPr indent="226695" algn="ctr">
                        <a:spcAft>
                          <a:spcPts val="0"/>
                        </a:spcAft>
                      </a:pPr>
                      <a:r>
                        <a:rPr lang="en-US" sz="600">
                          <a:effectLst/>
                        </a:rPr>
                        <a:t>Convd2d_1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36928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606126188"/>
                  </a:ext>
                </a:extLst>
              </a:tr>
              <a:tr h="113667">
                <a:tc>
                  <a:txBody>
                    <a:bodyPr/>
                    <a:lstStyle/>
                    <a:p>
                      <a:pPr indent="226695" algn="ctr">
                        <a:spcAft>
                          <a:spcPts val="0"/>
                        </a:spcAft>
                      </a:pPr>
                      <a:r>
                        <a:rPr lang="en-US" sz="600">
                          <a:effectLst/>
                        </a:rPr>
                        <a:t>Max_pooling2d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170439996"/>
                  </a:ext>
                </a:extLst>
              </a:tr>
              <a:tr h="113667">
                <a:tc>
                  <a:txBody>
                    <a:bodyPr/>
                    <a:lstStyle/>
                    <a:p>
                      <a:pPr indent="226695" algn="ctr">
                        <a:spcAft>
                          <a:spcPts val="0"/>
                        </a:spcAft>
                      </a:pPr>
                      <a:r>
                        <a:rPr lang="en-US" sz="600">
                          <a:effectLst/>
                        </a:rPr>
                        <a:t>Convd2d_2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73856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797389979"/>
                  </a:ext>
                </a:extLst>
              </a:tr>
              <a:tr h="113667">
                <a:tc>
                  <a:txBody>
                    <a:bodyPr/>
                    <a:lstStyle/>
                    <a:p>
                      <a:pPr indent="226695" algn="ctr">
                        <a:spcAft>
                          <a:spcPts val="0"/>
                        </a:spcAft>
                      </a:pPr>
                      <a:r>
                        <a:rPr lang="en-US" sz="600">
                          <a:effectLst/>
                        </a:rPr>
                        <a:t>Convd2d_3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147584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96136820"/>
                  </a:ext>
                </a:extLst>
              </a:tr>
              <a:tr h="113667">
                <a:tc>
                  <a:txBody>
                    <a:bodyPr/>
                    <a:lstStyle/>
                    <a:p>
                      <a:pPr indent="226695" algn="ctr">
                        <a:spcAft>
                          <a:spcPts val="0"/>
                        </a:spcAft>
                      </a:pPr>
                      <a:r>
                        <a:rPr lang="en-US" sz="600">
                          <a:effectLst/>
                        </a:rPr>
                        <a:t>Max_pooling2d_1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297884241"/>
                  </a:ext>
                </a:extLst>
              </a:tr>
              <a:tr h="113667">
                <a:tc>
                  <a:txBody>
                    <a:bodyPr/>
                    <a:lstStyle/>
                    <a:p>
                      <a:pPr indent="226695" algn="ctr">
                        <a:spcAft>
                          <a:spcPts val="0"/>
                        </a:spcAft>
                      </a:pPr>
                      <a:r>
                        <a:rPr lang="en-US" sz="600">
                          <a:effectLst/>
                        </a:rPr>
                        <a:t>Convd2d_4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295168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896254682"/>
                  </a:ext>
                </a:extLst>
              </a:tr>
              <a:tr h="113667">
                <a:tc>
                  <a:txBody>
                    <a:bodyPr/>
                    <a:lstStyle/>
                    <a:p>
                      <a:pPr indent="226695" algn="ctr">
                        <a:spcAft>
                          <a:spcPts val="0"/>
                        </a:spcAft>
                      </a:pPr>
                      <a:r>
                        <a:rPr lang="en-US" sz="600">
                          <a:effectLst/>
                        </a:rPr>
                        <a:t>Convd2d_5</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260634103"/>
                  </a:ext>
                </a:extLst>
              </a:tr>
              <a:tr h="113667">
                <a:tc>
                  <a:txBody>
                    <a:bodyPr/>
                    <a:lstStyle/>
                    <a:p>
                      <a:pPr indent="226695" algn="ctr">
                        <a:spcAft>
                          <a:spcPts val="0"/>
                        </a:spcAft>
                      </a:pPr>
                      <a:r>
                        <a:rPr lang="en-US" sz="600">
                          <a:effectLst/>
                        </a:rPr>
                        <a:t>Convd2d_6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946187933"/>
                  </a:ext>
                </a:extLst>
              </a:tr>
              <a:tr h="113667">
                <a:tc>
                  <a:txBody>
                    <a:bodyPr/>
                    <a:lstStyle/>
                    <a:p>
                      <a:pPr indent="226695" algn="ctr">
                        <a:spcAft>
                          <a:spcPts val="0"/>
                        </a:spcAft>
                      </a:pPr>
                      <a:r>
                        <a:rPr lang="en-US" sz="600">
                          <a:effectLst/>
                        </a:rPr>
                        <a:t>Max_pooling2d_2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8101610"/>
                  </a:ext>
                </a:extLst>
              </a:tr>
              <a:tr h="113667">
                <a:tc>
                  <a:txBody>
                    <a:bodyPr/>
                    <a:lstStyle/>
                    <a:p>
                      <a:pPr indent="226695" algn="ctr">
                        <a:spcAft>
                          <a:spcPts val="0"/>
                        </a:spcAft>
                      </a:pPr>
                      <a:r>
                        <a:rPr lang="en-US" sz="600">
                          <a:effectLst/>
                        </a:rPr>
                        <a:t>Convd2d_7</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1180160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50477569"/>
                  </a:ext>
                </a:extLst>
              </a:tr>
              <a:tr h="113667">
                <a:tc>
                  <a:txBody>
                    <a:bodyPr/>
                    <a:lstStyle/>
                    <a:p>
                      <a:pPr indent="226695" algn="ctr">
                        <a:spcAft>
                          <a:spcPts val="0"/>
                        </a:spcAft>
                      </a:pPr>
                      <a:r>
                        <a:rPr lang="en-US" sz="600">
                          <a:effectLst/>
                        </a:rPr>
                        <a:t>Convd2d_8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33786279"/>
                  </a:ext>
                </a:extLst>
              </a:tr>
              <a:tr h="113667">
                <a:tc>
                  <a:txBody>
                    <a:bodyPr/>
                    <a:lstStyle/>
                    <a:p>
                      <a:pPr indent="226695" algn="ctr">
                        <a:spcAft>
                          <a:spcPts val="0"/>
                        </a:spcAft>
                      </a:pPr>
                      <a:r>
                        <a:rPr lang="en-US" sz="600">
                          <a:effectLst/>
                        </a:rPr>
                        <a:t>Convd2d_9</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278381013"/>
                  </a:ext>
                </a:extLst>
              </a:tr>
              <a:tr h="113667">
                <a:tc>
                  <a:txBody>
                    <a:bodyPr/>
                    <a:lstStyle/>
                    <a:p>
                      <a:pPr indent="226695" algn="ctr">
                        <a:spcAft>
                          <a:spcPts val="0"/>
                        </a:spcAft>
                      </a:pPr>
                      <a:r>
                        <a:rPr lang="en-US" sz="600">
                          <a:effectLst/>
                        </a:rPr>
                        <a:t>Max_pooling2d_3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0074273"/>
                  </a:ext>
                </a:extLst>
              </a:tr>
              <a:tr h="113667">
                <a:tc>
                  <a:txBody>
                    <a:bodyPr/>
                    <a:lstStyle/>
                    <a:p>
                      <a:pPr indent="226695" algn="ctr">
                        <a:spcAft>
                          <a:spcPts val="0"/>
                        </a:spcAft>
                      </a:pPr>
                      <a:r>
                        <a:rPr lang="en-US" sz="600">
                          <a:effectLst/>
                        </a:rPr>
                        <a:t>Convd2d_10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360801205"/>
                  </a:ext>
                </a:extLst>
              </a:tr>
              <a:tr h="113667">
                <a:tc>
                  <a:txBody>
                    <a:bodyPr/>
                    <a:lstStyle/>
                    <a:p>
                      <a:pPr indent="226695" algn="ctr">
                        <a:spcAft>
                          <a:spcPts val="0"/>
                        </a:spcAft>
                      </a:pPr>
                      <a:r>
                        <a:rPr lang="en-US" sz="600">
                          <a:effectLst/>
                        </a:rPr>
                        <a:t>Convd2d_11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592098598"/>
                  </a:ext>
                </a:extLst>
              </a:tr>
              <a:tr h="113667">
                <a:tc>
                  <a:txBody>
                    <a:bodyPr/>
                    <a:lstStyle/>
                    <a:p>
                      <a:pPr indent="226695" algn="ctr">
                        <a:spcAft>
                          <a:spcPts val="0"/>
                        </a:spcAft>
                      </a:pPr>
                      <a:r>
                        <a:rPr lang="en-US" sz="600">
                          <a:effectLst/>
                        </a:rPr>
                        <a:t>Convd2d_12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24992852"/>
                  </a:ext>
                </a:extLst>
              </a:tr>
              <a:tr h="113667">
                <a:tc>
                  <a:txBody>
                    <a:bodyPr/>
                    <a:lstStyle/>
                    <a:p>
                      <a:pPr indent="226695" algn="ctr">
                        <a:spcAft>
                          <a:spcPts val="0"/>
                        </a:spcAft>
                      </a:pPr>
                      <a:r>
                        <a:rPr lang="en-US" sz="600">
                          <a:effectLst/>
                        </a:rPr>
                        <a:t>Max_pooling2d_4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(None,1,1,512)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85646492"/>
                  </a:ext>
                </a:extLst>
              </a:tr>
              <a:tr h="113226">
                <a:tc>
                  <a:txBody>
                    <a:bodyPr/>
                    <a:lstStyle/>
                    <a:p>
                      <a:pPr indent="226695" algn="ctr">
                        <a:spcAft>
                          <a:spcPts val="0"/>
                        </a:spcAft>
                      </a:pPr>
                      <a:r>
                        <a:rPr lang="en-US" sz="600">
                          <a:effectLst/>
                        </a:rPr>
                        <a:t>Flatten</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468264"/>
                  </a:ext>
                </a:extLst>
              </a:tr>
              <a:tr h="113226">
                <a:tc>
                  <a:txBody>
                    <a:bodyPr/>
                    <a:lstStyle/>
                    <a:p>
                      <a:pPr indent="226695" algn="ctr">
                        <a:spcAft>
                          <a:spcPts val="0"/>
                        </a:spcAft>
                      </a:pPr>
                      <a:r>
                        <a:rPr lang="en-US" sz="600">
                          <a:effectLst/>
                        </a:rPr>
                        <a:t>Dense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2101248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564866372"/>
                  </a:ext>
                </a:extLst>
              </a:tr>
              <a:tr h="113226">
                <a:tc>
                  <a:txBody>
                    <a:bodyPr/>
                    <a:lstStyle/>
                    <a:p>
                      <a:pPr indent="226695" algn="ctr">
                        <a:spcAft>
                          <a:spcPts val="0"/>
                        </a:spcAft>
                      </a:pPr>
                      <a:r>
                        <a:rPr lang="en-US" sz="600">
                          <a:effectLst/>
                        </a:rPr>
                        <a:t>Dense_1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16781312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181470089"/>
                  </a:ext>
                </a:extLst>
              </a:tr>
              <a:tr h="113226">
                <a:tc>
                  <a:txBody>
                    <a:bodyPr/>
                    <a:lstStyle/>
                    <a:p>
                      <a:pPr indent="226695" algn="ctr">
                        <a:spcAft>
                          <a:spcPts val="0"/>
                        </a:spcAft>
                      </a:pPr>
                      <a:r>
                        <a:rPr lang="en-US" sz="600">
                          <a:effectLst/>
                        </a:rPr>
                        <a:t>Dense_2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dirty="0">
                          <a:effectLst/>
                        </a:rPr>
                        <a:t>40970</a:t>
                      </a:r>
                      <a:endParaRPr lang="en-GB" sz="700" dirty="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753314856"/>
                  </a:ext>
                </a:extLst>
              </a:tr>
            </a:tbl>
          </a:graphicData>
        </a:graphic>
      </p:graphicFrame>
    </p:spTree>
    <p:extLst>
      <p:ext uri="{BB962C8B-B14F-4D97-AF65-F5344CB8AC3E}">
        <p14:creationId xmlns:p14="http://schemas.microsoft.com/office/powerpoint/2010/main" val="22538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Autonomous Vehicle System.</a:t>
            </a:r>
          </a:p>
          <a:p>
            <a:endParaRPr lang="en-US" dirty="0"/>
          </a:p>
        </p:txBody>
      </p:sp>
      <p:sp>
        <p:nvSpPr>
          <p:cNvPr id="3" name="Content Placeholder 2">
            <a:extLst>
              <a:ext uri="{FF2B5EF4-FFF2-40B4-BE49-F238E27FC236}">
                <a16:creationId xmlns:a16="http://schemas.microsoft.com/office/drawing/2014/main" id="{BD840092-99D7-4666-A917-5453F12E9172}"/>
              </a:ext>
            </a:extLst>
          </p:cNvPr>
          <p:cNvSpPr>
            <a:spLocks noGrp="1"/>
          </p:cNvSpPr>
          <p:nvPr>
            <p:ph idx="1"/>
          </p:nvPr>
        </p:nvSpPr>
        <p:spPr>
          <a:xfrm>
            <a:off x="677334" y="1719432"/>
            <a:ext cx="8596668" cy="4321930"/>
          </a:xfrm>
        </p:spPr>
        <p:txBody>
          <a:bodyPr vert="horz" lIns="91440" tIns="45720" rIns="91440" bIns="45720" rtlCol="0" anchor="t">
            <a:normAutofit lnSpcReduction="10000"/>
          </a:bodyPr>
          <a:lstStyle/>
          <a:p>
            <a:pPr marL="0" indent="0">
              <a:buNone/>
            </a:pPr>
            <a:endParaRPr lang="en-US" dirty="0">
              <a:ea typeface="+mn-lt"/>
              <a:cs typeface="+mn-lt"/>
            </a:endParaRPr>
          </a:p>
          <a:p>
            <a:r>
              <a:rPr lang="en-US" dirty="0">
                <a:ea typeface="+mn-lt"/>
                <a:cs typeface="+mn-lt"/>
              </a:rPr>
              <a:t>Autonomous Vehicle Software</a:t>
            </a:r>
            <a:endParaRPr lang="en-US" dirty="0"/>
          </a:p>
          <a:p>
            <a:pPr>
              <a:buAutoNum type="romanLcPeriod"/>
            </a:pPr>
            <a:r>
              <a:rPr lang="en-US" dirty="0">
                <a:ea typeface="+mn-lt"/>
                <a:cs typeface="+mn-lt"/>
              </a:rPr>
              <a:t>Perception</a:t>
            </a:r>
          </a:p>
          <a:p>
            <a:pPr>
              <a:buAutoNum type="romanLcPeriod"/>
            </a:pPr>
            <a:r>
              <a:rPr lang="en-US" dirty="0">
                <a:ea typeface="+mn-lt"/>
                <a:cs typeface="+mn-lt"/>
              </a:rPr>
              <a:t>Planning</a:t>
            </a:r>
          </a:p>
          <a:p>
            <a:pPr>
              <a:buAutoNum type="romanLcPeriod"/>
            </a:pPr>
            <a:r>
              <a:rPr lang="en-US" dirty="0">
                <a:ea typeface="+mn-lt"/>
                <a:cs typeface="+mn-lt"/>
              </a:rPr>
              <a:t>Control</a:t>
            </a:r>
            <a:endParaRPr lang="en-US" dirty="0"/>
          </a:p>
          <a:p>
            <a:pPr>
              <a:buAutoNum type="romanLcPeriod"/>
            </a:pPr>
            <a:endParaRPr lang="en-US" dirty="0">
              <a:ea typeface="+mn-lt"/>
              <a:cs typeface="+mn-lt"/>
            </a:endParaRPr>
          </a:p>
          <a:p>
            <a:r>
              <a:rPr lang="en-US" dirty="0">
                <a:ea typeface="+mn-lt"/>
                <a:cs typeface="+mn-lt"/>
              </a:rPr>
              <a:t>Autonomous Vehicle Hardware</a:t>
            </a:r>
          </a:p>
          <a:p>
            <a:pPr>
              <a:buAutoNum type="romanLcPeriod"/>
            </a:pPr>
            <a:r>
              <a:rPr lang="en-US" dirty="0">
                <a:ea typeface="+mn-lt"/>
                <a:cs typeface="+mn-lt"/>
              </a:rPr>
              <a:t>Cameras</a:t>
            </a:r>
            <a:endParaRPr lang="en-US" dirty="0"/>
          </a:p>
          <a:p>
            <a:pPr>
              <a:buAutoNum type="romanLcPeriod"/>
            </a:pPr>
            <a:r>
              <a:rPr lang="en-US" dirty="0">
                <a:ea typeface="+mn-lt"/>
                <a:cs typeface="+mn-lt"/>
              </a:rPr>
              <a:t>Lidar</a:t>
            </a:r>
          </a:p>
          <a:p>
            <a:pPr>
              <a:buAutoNum type="romanLcPeriod"/>
            </a:pPr>
            <a:r>
              <a:rPr lang="en-US" dirty="0">
                <a:ea typeface="+mn-lt"/>
                <a:cs typeface="+mn-lt"/>
              </a:rPr>
              <a:t>Radar</a:t>
            </a:r>
          </a:p>
          <a:p>
            <a:pPr>
              <a:buAutoNum type="romanLcPeriod"/>
            </a:pPr>
            <a:r>
              <a:rPr lang="en-US" dirty="0"/>
              <a:t>Sensors </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45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D2D8-E17B-4C62-AC97-DCEAEA70E4A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LW VGG16</a:t>
            </a:r>
            <a:endParaRPr lang="en-GB" dirty="0"/>
          </a:p>
        </p:txBody>
      </p:sp>
      <p:pic>
        <p:nvPicPr>
          <p:cNvPr id="5" name="Content Placeholder 4">
            <a:extLst>
              <a:ext uri="{FF2B5EF4-FFF2-40B4-BE49-F238E27FC236}">
                <a16:creationId xmlns:a16="http://schemas.microsoft.com/office/drawing/2014/main" id="{8AFCAD90-C31E-43FC-A50A-FF7D9805A92C}"/>
              </a:ext>
            </a:extLst>
          </p:cNvPr>
          <p:cNvPicPr>
            <a:picLocks noGrp="1" noChangeAspect="1"/>
          </p:cNvPicPr>
          <p:nvPr>
            <p:ph idx="1"/>
          </p:nvPr>
        </p:nvPicPr>
        <p:blipFill>
          <a:blip r:embed="rId2"/>
          <a:stretch>
            <a:fillRect/>
          </a:stretch>
        </p:blipFill>
        <p:spPr>
          <a:xfrm>
            <a:off x="2238176" y="2160588"/>
            <a:ext cx="5475685" cy="3881437"/>
          </a:xfrm>
          <a:prstGeom prst="rect">
            <a:avLst/>
          </a:prstGeom>
        </p:spPr>
      </p:pic>
      <p:sp>
        <p:nvSpPr>
          <p:cNvPr id="4" name="Slide Number Placeholder 3">
            <a:extLst>
              <a:ext uri="{FF2B5EF4-FFF2-40B4-BE49-F238E27FC236}">
                <a16:creationId xmlns:a16="http://schemas.microsoft.com/office/drawing/2014/main" id="{6394BEF4-26DB-4A09-A2E9-A617DC0487B7}"/>
              </a:ext>
            </a:extLst>
          </p:cNvPr>
          <p:cNvSpPr>
            <a:spLocks noGrp="1"/>
          </p:cNvSpPr>
          <p:nvPr>
            <p:ph type="sldNum" sz="quarter" idx="12"/>
          </p:nvPr>
        </p:nvSpPr>
        <p:spPr/>
        <p:txBody>
          <a:bodyPr/>
          <a:lstStyle/>
          <a:p>
            <a:fld id="{3A98EE3D-8CD1-4C3F-BD1C-C98C9596463C}" type="slidenum">
              <a:rPr lang="en-US" smtClean="0"/>
              <a:pPr/>
              <a:t>70</a:t>
            </a:fld>
            <a:endParaRPr lang="en-US" dirty="0"/>
          </a:p>
        </p:txBody>
      </p:sp>
    </p:spTree>
    <p:extLst>
      <p:ext uri="{BB962C8B-B14F-4D97-AF65-F5344CB8AC3E}">
        <p14:creationId xmlns:p14="http://schemas.microsoft.com/office/powerpoint/2010/main" val="188057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C93C-A559-4D9F-904D-1AE0C169654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Extraction of weights. </a:t>
            </a:r>
            <a:endParaRPr lang="en-GB" dirty="0"/>
          </a:p>
        </p:txBody>
      </p:sp>
      <p:sp>
        <p:nvSpPr>
          <p:cNvPr id="3" name="Content Placeholder 2">
            <a:extLst>
              <a:ext uri="{FF2B5EF4-FFF2-40B4-BE49-F238E27FC236}">
                <a16:creationId xmlns:a16="http://schemas.microsoft.com/office/drawing/2014/main" id="{D4498420-199A-4102-ADCF-32180DFAE3AE}"/>
              </a:ext>
            </a:extLst>
          </p:cNvPr>
          <p:cNvSpPr>
            <a:spLocks noGrp="1"/>
          </p:cNvSpPr>
          <p:nvPr>
            <p:ph idx="1"/>
          </p:nvPr>
        </p:nvSpPr>
        <p:spPr/>
        <p:txBody>
          <a:bodyPr/>
          <a:lstStyle/>
          <a:p>
            <a:r>
              <a:rPr lang="en-US" dirty="0"/>
              <a:t>A python script was developed to extract the weights as the normal extensions for the extracted weights in python is h5 or pb are not readable so can’t be used in hardware </a:t>
            </a:r>
            <a:endParaRPr lang="en-GB" dirty="0"/>
          </a:p>
        </p:txBody>
      </p:sp>
      <p:sp>
        <p:nvSpPr>
          <p:cNvPr id="4" name="Slide Number Placeholder 3">
            <a:extLst>
              <a:ext uri="{FF2B5EF4-FFF2-40B4-BE49-F238E27FC236}">
                <a16:creationId xmlns:a16="http://schemas.microsoft.com/office/drawing/2014/main" id="{0C6CBDE1-F806-4B7B-BE19-7EAEE34FEA6E}"/>
              </a:ext>
            </a:extLst>
          </p:cNvPr>
          <p:cNvSpPr>
            <a:spLocks noGrp="1"/>
          </p:cNvSpPr>
          <p:nvPr>
            <p:ph type="sldNum" sz="quarter" idx="12"/>
          </p:nvPr>
        </p:nvSpPr>
        <p:spPr/>
        <p:txBody>
          <a:bodyPr/>
          <a:lstStyle/>
          <a:p>
            <a:fld id="{3A98EE3D-8CD1-4C3F-BD1C-C98C9596463C}" type="slidenum">
              <a:rPr lang="en-US" smtClean="0"/>
              <a:pPr/>
              <a:t>71</a:t>
            </a:fld>
            <a:endParaRPr lang="en-US" dirty="0"/>
          </a:p>
        </p:txBody>
      </p:sp>
      <p:grpSp>
        <p:nvGrpSpPr>
          <p:cNvPr id="14" name="Group 13">
            <a:extLst>
              <a:ext uri="{FF2B5EF4-FFF2-40B4-BE49-F238E27FC236}">
                <a16:creationId xmlns:a16="http://schemas.microsoft.com/office/drawing/2014/main" id="{422AB210-5CF8-4475-BB37-6B4F935D2C8B}"/>
              </a:ext>
            </a:extLst>
          </p:cNvPr>
          <p:cNvGrpSpPr/>
          <p:nvPr/>
        </p:nvGrpSpPr>
        <p:grpSpPr>
          <a:xfrm>
            <a:off x="2118124" y="3125832"/>
            <a:ext cx="5207534" cy="3583464"/>
            <a:chOff x="496714" y="1608117"/>
            <a:chExt cx="5207534" cy="3583464"/>
          </a:xfrm>
        </p:grpSpPr>
        <p:sp>
          <p:nvSpPr>
            <p:cNvPr id="6" name="Rectangle 5">
              <a:extLst>
                <a:ext uri="{FF2B5EF4-FFF2-40B4-BE49-F238E27FC236}">
                  <a16:creationId xmlns:a16="http://schemas.microsoft.com/office/drawing/2014/main" id="{7BFDF856-6417-4617-A509-9C7A649F316C}"/>
                </a:ext>
              </a:extLst>
            </p:cNvPr>
            <p:cNvSpPr/>
            <p:nvPr/>
          </p:nvSpPr>
          <p:spPr>
            <a:xfrm>
              <a:off x="496714" y="2784077"/>
              <a:ext cx="1710100" cy="1289846"/>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LWVGG16</a:t>
              </a:r>
            </a:p>
          </p:txBody>
        </p:sp>
        <p:sp>
          <p:nvSpPr>
            <p:cNvPr id="7" name="Rectangle 6">
              <a:extLst>
                <a:ext uri="{FF2B5EF4-FFF2-40B4-BE49-F238E27FC236}">
                  <a16:creationId xmlns:a16="http://schemas.microsoft.com/office/drawing/2014/main" id="{CFED3BCA-0CA0-4424-8165-4E7920817659}"/>
                </a:ext>
              </a:extLst>
            </p:cNvPr>
            <p:cNvSpPr/>
            <p:nvPr/>
          </p:nvSpPr>
          <p:spPr>
            <a:xfrm>
              <a:off x="3198206" y="4072994"/>
              <a:ext cx="1455938" cy="1118587"/>
            </a:xfrm>
            <a:prstGeom prst="rect">
              <a:avLst/>
            </a:prstGeom>
            <a:solidFill>
              <a:srgbClr val="FF9900"/>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H5/Pb File</a:t>
              </a:r>
            </a:p>
          </p:txBody>
        </p:sp>
        <p:sp>
          <p:nvSpPr>
            <p:cNvPr id="8" name="Rectangle 7">
              <a:extLst>
                <a:ext uri="{FF2B5EF4-FFF2-40B4-BE49-F238E27FC236}">
                  <a16:creationId xmlns:a16="http://schemas.microsoft.com/office/drawing/2014/main" id="{DA93E665-F853-4AB9-B5CA-89E205D804B9}"/>
                </a:ext>
              </a:extLst>
            </p:cNvPr>
            <p:cNvSpPr/>
            <p:nvPr/>
          </p:nvSpPr>
          <p:spPr>
            <a:xfrm>
              <a:off x="3229107" y="1608117"/>
              <a:ext cx="1455938" cy="1118587"/>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File </a:t>
              </a:r>
            </a:p>
          </p:txBody>
        </p:sp>
        <p:sp>
          <p:nvSpPr>
            <p:cNvPr id="9" name="Arrow: Up 8">
              <a:extLst>
                <a:ext uri="{FF2B5EF4-FFF2-40B4-BE49-F238E27FC236}">
                  <a16:creationId xmlns:a16="http://schemas.microsoft.com/office/drawing/2014/main" id="{711D9F36-CC92-415A-BD9F-07A9941F21F8}"/>
                </a:ext>
              </a:extLst>
            </p:cNvPr>
            <p:cNvSpPr/>
            <p:nvPr/>
          </p:nvSpPr>
          <p:spPr>
            <a:xfrm rot="3816571">
              <a:off x="2356958" y="1967012"/>
              <a:ext cx="709962" cy="1091347"/>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Up 9">
              <a:extLst>
                <a:ext uri="{FF2B5EF4-FFF2-40B4-BE49-F238E27FC236}">
                  <a16:creationId xmlns:a16="http://schemas.microsoft.com/office/drawing/2014/main" id="{E0BD67F2-1E86-4159-8E68-95A654B69728}"/>
                </a:ext>
              </a:extLst>
            </p:cNvPr>
            <p:cNvSpPr/>
            <p:nvPr/>
          </p:nvSpPr>
          <p:spPr>
            <a:xfrm rot="7309433">
              <a:off x="2352191" y="3734210"/>
              <a:ext cx="709962" cy="1082535"/>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6A7FCE1-6AF7-421E-A2A3-0ED39E787340}"/>
                </a:ext>
              </a:extLst>
            </p:cNvPr>
            <p:cNvSpPr txBox="1"/>
            <p:nvPr/>
          </p:nvSpPr>
          <p:spPr>
            <a:xfrm rot="19807355">
              <a:off x="1926758" y="2072358"/>
              <a:ext cx="1175798" cy="369332"/>
            </a:xfrm>
            <a:prstGeom prst="rect">
              <a:avLst/>
            </a:prstGeom>
            <a:noFill/>
          </p:spPr>
          <p:txBody>
            <a:bodyPr wrap="square" rtlCol="0">
              <a:spAutoFit/>
            </a:bodyPr>
            <a:lstStyle/>
            <a:p>
              <a:r>
                <a:rPr lang="en-US" dirty="0"/>
                <a:t>Script</a:t>
              </a:r>
            </a:p>
          </p:txBody>
        </p:sp>
        <p:sp>
          <p:nvSpPr>
            <p:cNvPr id="12" name="Multiplication Sign 11">
              <a:extLst>
                <a:ext uri="{FF2B5EF4-FFF2-40B4-BE49-F238E27FC236}">
                  <a16:creationId xmlns:a16="http://schemas.microsoft.com/office/drawing/2014/main" id="{B92A2ACA-AF96-4D51-8D7E-C275FC0D0315}"/>
                </a:ext>
              </a:extLst>
            </p:cNvPr>
            <p:cNvSpPr/>
            <p:nvPr/>
          </p:nvSpPr>
          <p:spPr>
            <a:xfrm>
              <a:off x="4685045" y="4283387"/>
              <a:ext cx="683580" cy="782995"/>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4158579-1F83-4197-81BD-9FB1A8B1D0B3}"/>
                </a:ext>
              </a:extLst>
            </p:cNvPr>
            <p:cNvSpPr txBox="1"/>
            <p:nvPr/>
          </p:nvSpPr>
          <p:spPr>
            <a:xfrm>
              <a:off x="4639895" y="1659580"/>
              <a:ext cx="1064353" cy="1015663"/>
            </a:xfrm>
            <a:prstGeom prst="rect">
              <a:avLst/>
            </a:prstGeom>
            <a:noFill/>
          </p:spPr>
          <p:txBody>
            <a:bodyPr wrap="square" rtlCol="0">
              <a:spAutoFit/>
            </a:bodyPr>
            <a:lstStyle/>
            <a:p>
              <a:r>
                <a:rPr lang="en-US" sz="6000" b="1" dirty="0">
                  <a:solidFill>
                    <a:schemeClr val="accent2">
                      <a:lumMod val="75000"/>
                    </a:schemeClr>
                  </a:solidFill>
                  <a:sym typeface="Wingdings" panose="05000000000000000000" pitchFamily="2" charset="2"/>
                </a:rPr>
                <a:t></a:t>
              </a:r>
              <a:endParaRPr lang="en-US" sz="6000" b="1" dirty="0">
                <a:solidFill>
                  <a:schemeClr val="accent2">
                    <a:lumMod val="75000"/>
                  </a:schemeClr>
                </a:solidFill>
              </a:endParaRPr>
            </a:p>
          </p:txBody>
        </p:sp>
      </p:grpSp>
    </p:spTree>
    <p:extLst>
      <p:ext uri="{BB962C8B-B14F-4D97-AF65-F5344CB8AC3E}">
        <p14:creationId xmlns:p14="http://schemas.microsoft.com/office/powerpoint/2010/main" val="37902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4F8A-E8F6-479A-812B-EFF9A861C3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Changing</a:t>
            </a:r>
            <a:r>
              <a:rPr lang="en-US" dirty="0"/>
              <a:t> </a:t>
            </a:r>
            <a:r>
              <a:rPr lang="en-US" b="1" dirty="0">
                <a:effectLst>
                  <a:outerShdw blurRad="38100" dist="38100" dir="2700000" algn="tl">
                    <a:srgbClr val="000000">
                      <a:alpha val="43137"/>
                    </a:srgbClr>
                  </a:outerShdw>
                </a:effectLst>
              </a:rPr>
              <a:t>images to readable form.</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94F9C13-1C26-46D1-B6FD-2D57A2CD8D79}"/>
              </a:ext>
            </a:extLst>
          </p:cNvPr>
          <p:cNvSpPr>
            <a:spLocks noGrp="1"/>
          </p:cNvSpPr>
          <p:nvPr>
            <p:ph idx="1"/>
          </p:nvPr>
        </p:nvSpPr>
        <p:spPr/>
        <p:txBody>
          <a:bodyPr/>
          <a:lstStyle/>
          <a:p>
            <a:r>
              <a:rPr lang="en-US" dirty="0"/>
              <a:t>Another Python script was developed to change the input images to matrix form so it can be readable in C++</a:t>
            </a:r>
            <a:endParaRPr lang="en-GB" dirty="0"/>
          </a:p>
        </p:txBody>
      </p:sp>
      <p:sp>
        <p:nvSpPr>
          <p:cNvPr id="4" name="Slide Number Placeholder 3">
            <a:extLst>
              <a:ext uri="{FF2B5EF4-FFF2-40B4-BE49-F238E27FC236}">
                <a16:creationId xmlns:a16="http://schemas.microsoft.com/office/drawing/2014/main" id="{89D0EF3F-9CAF-4CFA-9E9C-7D9EC815E904}"/>
              </a:ext>
            </a:extLst>
          </p:cNvPr>
          <p:cNvSpPr>
            <a:spLocks noGrp="1"/>
          </p:cNvSpPr>
          <p:nvPr>
            <p:ph type="sldNum" sz="quarter" idx="12"/>
          </p:nvPr>
        </p:nvSpPr>
        <p:spPr/>
        <p:txBody>
          <a:bodyPr/>
          <a:lstStyle/>
          <a:p>
            <a:fld id="{3A98EE3D-8CD1-4C3F-BD1C-C98C9596463C}" type="slidenum">
              <a:rPr lang="en-US" smtClean="0"/>
              <a:pPr/>
              <a:t>72</a:t>
            </a:fld>
            <a:endParaRPr lang="en-US" dirty="0"/>
          </a:p>
        </p:txBody>
      </p:sp>
      <p:grpSp>
        <p:nvGrpSpPr>
          <p:cNvPr id="14" name="Group 13">
            <a:extLst>
              <a:ext uri="{FF2B5EF4-FFF2-40B4-BE49-F238E27FC236}">
                <a16:creationId xmlns:a16="http://schemas.microsoft.com/office/drawing/2014/main" id="{231AD835-0E04-49DF-A8B5-1523C2870947}"/>
              </a:ext>
            </a:extLst>
          </p:cNvPr>
          <p:cNvGrpSpPr/>
          <p:nvPr/>
        </p:nvGrpSpPr>
        <p:grpSpPr>
          <a:xfrm>
            <a:off x="1162483" y="3429000"/>
            <a:ext cx="7497575" cy="2179948"/>
            <a:chOff x="1132502" y="3710531"/>
            <a:chExt cx="5926467" cy="1449877"/>
          </a:xfrm>
        </p:grpSpPr>
        <p:sp>
          <p:nvSpPr>
            <p:cNvPr id="5" name="Rectangle 4">
              <a:extLst>
                <a:ext uri="{FF2B5EF4-FFF2-40B4-BE49-F238E27FC236}">
                  <a16:creationId xmlns:a16="http://schemas.microsoft.com/office/drawing/2014/main" id="{57FBCEFE-66BC-47C0-B2E8-F9C1B97BB34C}"/>
                </a:ext>
              </a:extLst>
            </p:cNvPr>
            <p:cNvSpPr/>
            <p:nvPr/>
          </p:nvSpPr>
          <p:spPr>
            <a:xfrm>
              <a:off x="1132502" y="3848138"/>
              <a:ext cx="2026763" cy="1159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19CA0FC-991A-49A4-BE0D-649B522EB230}"/>
                </a:ext>
              </a:extLst>
            </p:cNvPr>
            <p:cNvSpPr txBox="1"/>
            <p:nvPr/>
          </p:nvSpPr>
          <p:spPr>
            <a:xfrm>
              <a:off x="1477450" y="4260072"/>
              <a:ext cx="1466270" cy="369332"/>
            </a:xfrm>
            <a:prstGeom prst="rect">
              <a:avLst/>
            </a:prstGeom>
            <a:noFill/>
          </p:spPr>
          <p:txBody>
            <a:bodyPr wrap="square" rtlCol="0">
              <a:spAutoFit/>
            </a:bodyPr>
            <a:lstStyle/>
            <a:p>
              <a:pPr algn="ctr"/>
              <a:r>
                <a:rPr lang="en-US" dirty="0">
                  <a:solidFill>
                    <a:schemeClr val="bg1"/>
                  </a:solidFill>
                </a:rPr>
                <a:t>Software</a:t>
              </a:r>
              <a:endParaRPr lang="en-GB" dirty="0">
                <a:solidFill>
                  <a:schemeClr val="bg1"/>
                </a:solidFill>
              </a:endParaRPr>
            </a:p>
          </p:txBody>
        </p:sp>
        <p:sp>
          <p:nvSpPr>
            <p:cNvPr id="7" name="Arrow: Right 6">
              <a:extLst>
                <a:ext uri="{FF2B5EF4-FFF2-40B4-BE49-F238E27FC236}">
                  <a16:creationId xmlns:a16="http://schemas.microsoft.com/office/drawing/2014/main" id="{0E379F68-A22A-4372-8FCB-DC9853B4D062}"/>
                </a:ext>
              </a:extLst>
            </p:cNvPr>
            <p:cNvSpPr/>
            <p:nvPr/>
          </p:nvSpPr>
          <p:spPr>
            <a:xfrm>
              <a:off x="3223967" y="3710531"/>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E8E97DE1-F93A-4F9A-8F4F-8E939A30DFFB}"/>
                </a:ext>
              </a:extLst>
            </p:cNvPr>
            <p:cNvSpPr/>
            <p:nvPr/>
          </p:nvSpPr>
          <p:spPr>
            <a:xfrm>
              <a:off x="3223967" y="4425117"/>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GB" dirty="0"/>
            </a:p>
          </p:txBody>
        </p:sp>
        <p:sp>
          <p:nvSpPr>
            <p:cNvPr id="10" name="TextBox 9">
              <a:extLst>
                <a:ext uri="{FF2B5EF4-FFF2-40B4-BE49-F238E27FC236}">
                  <a16:creationId xmlns:a16="http://schemas.microsoft.com/office/drawing/2014/main" id="{03DFA3CF-6F22-4840-9775-75D668E3C233}"/>
                </a:ext>
              </a:extLst>
            </p:cNvPr>
            <p:cNvSpPr txBox="1"/>
            <p:nvPr/>
          </p:nvSpPr>
          <p:spPr>
            <a:xfrm>
              <a:off x="3455024" y="3952854"/>
              <a:ext cx="1140643" cy="369332"/>
            </a:xfrm>
            <a:prstGeom prst="rect">
              <a:avLst/>
            </a:prstGeom>
            <a:noFill/>
          </p:spPr>
          <p:txBody>
            <a:bodyPr wrap="square" rtlCol="0">
              <a:spAutoFit/>
            </a:bodyPr>
            <a:lstStyle/>
            <a:p>
              <a:pPr algn="ctr"/>
              <a:r>
                <a:rPr lang="en-US" dirty="0"/>
                <a:t>Images</a:t>
              </a:r>
              <a:endParaRPr lang="en-GB" dirty="0"/>
            </a:p>
          </p:txBody>
        </p:sp>
        <p:sp>
          <p:nvSpPr>
            <p:cNvPr id="11" name="Rectangle 10">
              <a:extLst>
                <a:ext uri="{FF2B5EF4-FFF2-40B4-BE49-F238E27FC236}">
                  <a16:creationId xmlns:a16="http://schemas.microsoft.com/office/drawing/2014/main" id="{C2605B3C-982A-41DE-A5A2-11514686DD7A}"/>
                </a:ext>
              </a:extLst>
            </p:cNvPr>
            <p:cNvSpPr/>
            <p:nvPr/>
          </p:nvSpPr>
          <p:spPr>
            <a:xfrm>
              <a:off x="3605652" y="4638303"/>
              <a:ext cx="990015" cy="369332"/>
            </a:xfrm>
            <a:prstGeom prst="rect">
              <a:avLst/>
            </a:prstGeom>
          </p:spPr>
          <p:txBody>
            <a:bodyPr wrap="none">
              <a:spAutoFit/>
            </a:bodyPr>
            <a:lstStyle/>
            <a:p>
              <a:r>
                <a:rPr lang="en-US" dirty="0"/>
                <a:t>Weights</a:t>
              </a:r>
              <a:endParaRPr lang="en-GB" dirty="0"/>
            </a:p>
          </p:txBody>
        </p:sp>
        <p:sp>
          <p:nvSpPr>
            <p:cNvPr id="12" name="Rectangle 11">
              <a:extLst>
                <a:ext uri="{FF2B5EF4-FFF2-40B4-BE49-F238E27FC236}">
                  <a16:creationId xmlns:a16="http://schemas.microsoft.com/office/drawing/2014/main" id="{0AA9FEE0-DB34-4515-B219-2D62488CF528}"/>
                </a:ext>
              </a:extLst>
            </p:cNvPr>
            <p:cNvSpPr/>
            <p:nvPr/>
          </p:nvSpPr>
          <p:spPr>
            <a:xfrm>
              <a:off x="5032206" y="3848138"/>
              <a:ext cx="2026763" cy="11594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D3531452-B194-4A0E-95B3-B9883763655C}"/>
                </a:ext>
              </a:extLst>
            </p:cNvPr>
            <p:cNvSpPr txBox="1"/>
            <p:nvPr/>
          </p:nvSpPr>
          <p:spPr>
            <a:xfrm>
              <a:off x="5264469" y="4260072"/>
              <a:ext cx="1466270" cy="369332"/>
            </a:xfrm>
            <a:prstGeom prst="rect">
              <a:avLst/>
            </a:prstGeom>
            <a:noFill/>
          </p:spPr>
          <p:txBody>
            <a:bodyPr wrap="square" rtlCol="0">
              <a:spAutoFit/>
            </a:bodyPr>
            <a:lstStyle/>
            <a:p>
              <a:pPr algn="ctr"/>
              <a:r>
                <a:rPr lang="en-US" dirty="0">
                  <a:solidFill>
                    <a:schemeClr val="bg1"/>
                  </a:solidFill>
                </a:rPr>
                <a:t>Hardware</a:t>
              </a:r>
              <a:endParaRPr lang="en-GB" dirty="0">
                <a:solidFill>
                  <a:schemeClr val="bg1"/>
                </a:solidFill>
              </a:endParaRPr>
            </a:p>
          </p:txBody>
        </p:sp>
      </p:grpSp>
    </p:spTree>
    <p:extLst>
      <p:ext uri="{BB962C8B-B14F-4D97-AF65-F5344CB8AC3E}">
        <p14:creationId xmlns:p14="http://schemas.microsoft.com/office/powerpoint/2010/main" val="414739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27097"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Hardware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41" name="Isosceles Triangle 40">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73</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403862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5B03-4E29-404E-8470-85E088E993E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Methods</a:t>
            </a:r>
            <a:r>
              <a:rPr lang="en-US" dirty="0"/>
              <a:t> </a:t>
            </a:r>
            <a:r>
              <a:rPr lang="en-US" b="1" dirty="0">
                <a:effectLst>
                  <a:outerShdw blurRad="38100" dist="38100" dir="2700000" algn="tl">
                    <a:srgbClr val="000000">
                      <a:alpha val="43137"/>
                    </a:srgbClr>
                  </a:outerShdw>
                </a:effectLst>
              </a:rPr>
              <a:t>of</a:t>
            </a:r>
            <a:r>
              <a:rPr lang="en-US" dirty="0"/>
              <a:t> </a:t>
            </a:r>
            <a:r>
              <a:rPr lang="en-US" b="1" dirty="0">
                <a:effectLst>
                  <a:outerShdw blurRad="38100" dist="38100" dir="2700000" algn="tl">
                    <a:srgbClr val="000000">
                      <a:alpha val="43137"/>
                    </a:srgbClr>
                  </a:outerShdw>
                </a:effectLst>
              </a:rPr>
              <a:t>design</a:t>
            </a:r>
            <a:br>
              <a:rPr lang="en-US" dirty="0"/>
            </a:br>
            <a:endParaRPr lang="en-US" dirty="0"/>
          </a:p>
        </p:txBody>
      </p:sp>
      <p:sp>
        <p:nvSpPr>
          <p:cNvPr id="4" name="Slide Number Placeholder 3">
            <a:extLst>
              <a:ext uri="{FF2B5EF4-FFF2-40B4-BE49-F238E27FC236}">
                <a16:creationId xmlns:a16="http://schemas.microsoft.com/office/drawing/2014/main" id="{FD2488F6-11FC-4D10-8BAE-D0ADE2197CD4}"/>
              </a:ext>
            </a:extLst>
          </p:cNvPr>
          <p:cNvSpPr>
            <a:spLocks noGrp="1"/>
          </p:cNvSpPr>
          <p:nvPr>
            <p:ph type="sldNum" sz="quarter" idx="12"/>
          </p:nvPr>
        </p:nvSpPr>
        <p:spPr/>
        <p:txBody>
          <a:bodyPr/>
          <a:lstStyle/>
          <a:p>
            <a:fld id="{3A98EE3D-8CD1-4C3F-BD1C-C98C9596463C}" type="slidenum">
              <a:rPr lang="en-US" smtClean="0"/>
              <a:pPr/>
              <a:t>74</a:t>
            </a:fld>
            <a:endParaRPr lang="en-US" dirty="0"/>
          </a:p>
        </p:txBody>
      </p:sp>
      <p:sp>
        <p:nvSpPr>
          <p:cNvPr id="6" name="Arrow: Down 5">
            <a:extLst>
              <a:ext uri="{FF2B5EF4-FFF2-40B4-BE49-F238E27FC236}">
                <a16:creationId xmlns:a16="http://schemas.microsoft.com/office/drawing/2014/main" id="{825528DD-7E5F-4BA9-B79E-564EFBDFA7AC}"/>
              </a:ext>
            </a:extLst>
          </p:cNvPr>
          <p:cNvSpPr/>
          <p:nvPr/>
        </p:nvSpPr>
        <p:spPr>
          <a:xfrm rot="19414514">
            <a:off x="6390261" y="1664839"/>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24FD85-F4F6-4C54-B3AD-1EBC711107F1}"/>
              </a:ext>
            </a:extLst>
          </p:cNvPr>
          <p:cNvSpPr/>
          <p:nvPr/>
        </p:nvSpPr>
        <p:spPr>
          <a:xfrm>
            <a:off x="1096588" y="4472297"/>
            <a:ext cx="1256087"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RTL</a:t>
            </a:r>
          </a:p>
        </p:txBody>
      </p:sp>
      <p:sp>
        <p:nvSpPr>
          <p:cNvPr id="8" name="Rectangle 7">
            <a:extLst>
              <a:ext uri="{FF2B5EF4-FFF2-40B4-BE49-F238E27FC236}">
                <a16:creationId xmlns:a16="http://schemas.microsoft.com/office/drawing/2014/main" id="{8D4F53EC-7534-4D1F-B83A-4B74102D4683}"/>
              </a:ext>
            </a:extLst>
          </p:cNvPr>
          <p:cNvSpPr/>
          <p:nvPr/>
        </p:nvSpPr>
        <p:spPr>
          <a:xfrm>
            <a:off x="6701438" y="4472297"/>
            <a:ext cx="2141933" cy="1569660"/>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High level </a:t>
            </a:r>
          </a:p>
          <a:p>
            <a:pPr algn="ctr"/>
            <a:r>
              <a:rPr lang="en-US" sz="3200" b="0" cap="none" spc="0" dirty="0">
                <a:ln w="0"/>
                <a:solidFill>
                  <a:schemeClr val="tx1"/>
                </a:solidFill>
                <a:effectLst>
                  <a:outerShdw blurRad="38100" dist="19050" dir="2700000" algn="tl" rotWithShape="0">
                    <a:schemeClr val="dk1">
                      <a:alpha val="40000"/>
                    </a:schemeClr>
                  </a:outerShdw>
                </a:effectLst>
              </a:rPr>
              <a:t>Synthesis </a:t>
            </a:r>
          </a:p>
          <a:p>
            <a:pPr algn="ctr"/>
            <a:r>
              <a:rPr lang="en-US" sz="3200" dirty="0">
                <a:ln w="0"/>
                <a:effectLst>
                  <a:outerShdw blurRad="38100" dist="19050" dir="2700000" algn="tl" rotWithShape="0">
                    <a:schemeClr val="dk1">
                      <a:alpha val="40000"/>
                    </a:schemeClr>
                  </a:outerShdw>
                </a:effectLst>
              </a:rPr>
              <a:t>(HLS)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9" name="Arrow: Down 8">
            <a:extLst>
              <a:ext uri="{FF2B5EF4-FFF2-40B4-BE49-F238E27FC236}">
                <a16:creationId xmlns:a16="http://schemas.microsoft.com/office/drawing/2014/main" id="{9EE3239B-FF54-4F03-95FC-42A1F71D6A8A}"/>
              </a:ext>
            </a:extLst>
          </p:cNvPr>
          <p:cNvSpPr/>
          <p:nvPr/>
        </p:nvSpPr>
        <p:spPr>
          <a:xfrm rot="1813073">
            <a:off x="2706897" y="1672966"/>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9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FF80F-BAA7-4B9B-ADAC-08BAE1846C5A}"/>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HLS different tools</a:t>
            </a:r>
          </a:p>
        </p:txBody>
      </p:sp>
      <p:sp>
        <p:nvSpPr>
          <p:cNvPr id="6" name="Content Placeholder 5">
            <a:extLst>
              <a:ext uri="{FF2B5EF4-FFF2-40B4-BE49-F238E27FC236}">
                <a16:creationId xmlns:a16="http://schemas.microsoft.com/office/drawing/2014/main" id="{B9D9D3EA-5FFA-4B09-BEDD-F38A7CB56550}"/>
              </a:ext>
            </a:extLst>
          </p:cNvPr>
          <p:cNvSpPr>
            <a:spLocks noGrp="1"/>
          </p:cNvSpPr>
          <p:nvPr>
            <p:ph sz="half" idx="1"/>
          </p:nvPr>
        </p:nvSpPr>
        <p:spPr/>
        <p:txBody>
          <a:bodyPr/>
          <a:lstStyle/>
          <a:p>
            <a:r>
              <a:rPr lang="en-US" dirty="0"/>
              <a:t>Vivado HLS by Xilinx </a:t>
            </a:r>
          </a:p>
          <a:p>
            <a:r>
              <a:rPr lang="en-US" dirty="0"/>
              <a:t>Catapult by Mentor</a:t>
            </a:r>
          </a:p>
          <a:p>
            <a:r>
              <a:rPr lang="en-US" dirty="0"/>
              <a:t>HDL coder by MathWorks</a:t>
            </a:r>
          </a:p>
          <a:p>
            <a:r>
              <a:rPr lang="en-US" dirty="0"/>
              <a:t>Intel High level synthesis compiler by Intel</a:t>
            </a:r>
          </a:p>
          <a:p>
            <a:endParaRPr lang="en-US" dirty="0"/>
          </a:p>
        </p:txBody>
      </p:sp>
      <p:sp>
        <p:nvSpPr>
          <p:cNvPr id="7" name="Content Placeholder 6">
            <a:extLst>
              <a:ext uri="{FF2B5EF4-FFF2-40B4-BE49-F238E27FC236}">
                <a16:creationId xmlns:a16="http://schemas.microsoft.com/office/drawing/2014/main" id="{960BDCF4-33CB-41F0-8227-3A3A9B1BBF8A}"/>
              </a:ext>
            </a:extLst>
          </p:cNvPr>
          <p:cNvSpPr>
            <a:spLocks noGrp="1"/>
          </p:cNvSpPr>
          <p:nvPr>
            <p:ph sz="half" idx="2"/>
          </p:nvPr>
        </p:nvSpPr>
        <p:spPr/>
        <p:txBody>
          <a:bodyPr/>
          <a:lstStyle/>
          <a:p>
            <a:r>
              <a:rPr lang="en-US" dirty="0"/>
              <a:t>We use :</a:t>
            </a:r>
          </a:p>
          <a:p>
            <a:pPr marL="0" indent="0">
              <a:buNone/>
            </a:pPr>
            <a:r>
              <a:rPr lang="en-US" dirty="0"/>
              <a:t>Vivado HLS ® 2019.2 </a:t>
            </a:r>
          </a:p>
          <a:p>
            <a:endParaRPr lang="en-US" dirty="0"/>
          </a:p>
        </p:txBody>
      </p:sp>
      <p:sp>
        <p:nvSpPr>
          <p:cNvPr id="4" name="Slide Number Placeholder 3">
            <a:extLst>
              <a:ext uri="{FF2B5EF4-FFF2-40B4-BE49-F238E27FC236}">
                <a16:creationId xmlns:a16="http://schemas.microsoft.com/office/drawing/2014/main" id="{5F14F476-1036-427B-A44E-1BB5CCBBE9EC}"/>
              </a:ext>
            </a:extLst>
          </p:cNvPr>
          <p:cNvSpPr>
            <a:spLocks noGrp="1"/>
          </p:cNvSpPr>
          <p:nvPr>
            <p:ph type="sldNum" sz="quarter" idx="12"/>
          </p:nvPr>
        </p:nvSpPr>
        <p:spPr/>
        <p:txBody>
          <a:bodyPr/>
          <a:lstStyle/>
          <a:p>
            <a:fld id="{3A98EE3D-8CD1-4C3F-BD1C-C98C9596463C}" type="slidenum">
              <a:rPr lang="en-US" smtClean="0"/>
              <a:pPr/>
              <a:t>75</a:t>
            </a:fld>
            <a:endParaRPr lang="en-US" dirty="0"/>
          </a:p>
        </p:txBody>
      </p:sp>
      <p:pic>
        <p:nvPicPr>
          <p:cNvPr id="8" name="Picture 7">
            <a:extLst>
              <a:ext uri="{FF2B5EF4-FFF2-40B4-BE49-F238E27FC236}">
                <a16:creationId xmlns:a16="http://schemas.microsoft.com/office/drawing/2014/main" id="{6140AC3E-E738-4F16-832C-736C951DD7EE}"/>
              </a:ext>
            </a:extLst>
          </p:cNvPr>
          <p:cNvPicPr>
            <a:picLocks noChangeAspect="1"/>
          </p:cNvPicPr>
          <p:nvPr/>
        </p:nvPicPr>
        <p:blipFill>
          <a:blip r:embed="rId2"/>
          <a:stretch>
            <a:fillRect/>
          </a:stretch>
        </p:blipFill>
        <p:spPr>
          <a:xfrm>
            <a:off x="6096000" y="3587410"/>
            <a:ext cx="2054879" cy="2133912"/>
          </a:xfrm>
          <a:prstGeom prst="rect">
            <a:avLst/>
          </a:prstGeom>
        </p:spPr>
      </p:pic>
    </p:spTree>
    <p:extLst>
      <p:ext uri="{BB962C8B-B14F-4D97-AF65-F5344CB8AC3E}">
        <p14:creationId xmlns:p14="http://schemas.microsoft.com/office/powerpoint/2010/main" val="3723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E0C9-88BE-4FF0-9E9F-9C8D00D8D71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HLS anyway ?</a:t>
            </a:r>
          </a:p>
        </p:txBody>
      </p:sp>
      <p:pic>
        <p:nvPicPr>
          <p:cNvPr id="5" name="Content Placeholder 4">
            <a:extLst>
              <a:ext uri="{FF2B5EF4-FFF2-40B4-BE49-F238E27FC236}">
                <a16:creationId xmlns:a16="http://schemas.microsoft.com/office/drawing/2014/main" id="{EF0DE1E2-7BC6-46CC-AD78-BEF4F3B39DB5}"/>
              </a:ext>
            </a:extLst>
          </p:cNvPr>
          <p:cNvPicPr>
            <a:picLocks noGrp="1" noChangeAspect="1"/>
          </p:cNvPicPr>
          <p:nvPr>
            <p:ph idx="1"/>
          </p:nvPr>
        </p:nvPicPr>
        <p:blipFill>
          <a:blip r:embed="rId2"/>
          <a:stretch>
            <a:fillRect/>
          </a:stretch>
        </p:blipFill>
        <p:spPr>
          <a:xfrm>
            <a:off x="1294115" y="1685456"/>
            <a:ext cx="7137522" cy="4600851"/>
          </a:xfrm>
          <a:prstGeom prst="rect">
            <a:avLst/>
          </a:prstGeom>
        </p:spPr>
      </p:pic>
      <p:sp>
        <p:nvSpPr>
          <p:cNvPr id="4" name="Slide Number Placeholder 3">
            <a:extLst>
              <a:ext uri="{FF2B5EF4-FFF2-40B4-BE49-F238E27FC236}">
                <a16:creationId xmlns:a16="http://schemas.microsoft.com/office/drawing/2014/main" id="{4F7ECAE3-15BD-4E0A-84C1-723B54FA67E3}"/>
              </a:ext>
            </a:extLst>
          </p:cNvPr>
          <p:cNvSpPr>
            <a:spLocks noGrp="1"/>
          </p:cNvSpPr>
          <p:nvPr>
            <p:ph type="sldNum" sz="quarter" idx="12"/>
          </p:nvPr>
        </p:nvSpPr>
        <p:spPr/>
        <p:txBody>
          <a:bodyPr/>
          <a:lstStyle/>
          <a:p>
            <a:fld id="{3A98EE3D-8CD1-4C3F-BD1C-C98C9596463C}" type="slidenum">
              <a:rPr lang="en-US" smtClean="0"/>
              <a:pPr/>
              <a:t>76</a:t>
            </a:fld>
            <a:endParaRPr lang="en-US" dirty="0"/>
          </a:p>
        </p:txBody>
      </p:sp>
    </p:spTree>
    <p:extLst>
      <p:ext uri="{BB962C8B-B14F-4D97-AF65-F5344CB8AC3E}">
        <p14:creationId xmlns:p14="http://schemas.microsoft.com/office/powerpoint/2010/main" val="311952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E7E-E7F9-4C40-A1DD-56B943AEF70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Advantages</a:t>
            </a:r>
            <a:r>
              <a:rPr lang="en-US" dirty="0"/>
              <a:t> </a:t>
            </a:r>
            <a:r>
              <a:rPr lang="en-US" b="1" dirty="0">
                <a:effectLst>
                  <a:outerShdw blurRad="38100" dist="38100" dir="2700000" algn="tl">
                    <a:srgbClr val="000000">
                      <a:alpha val="43137"/>
                    </a:srgbClr>
                  </a:outerShdw>
                </a:effectLst>
              </a:rPr>
              <a:t>of HLS</a:t>
            </a:r>
          </a:p>
        </p:txBody>
      </p:sp>
      <p:sp>
        <p:nvSpPr>
          <p:cNvPr id="3" name="Content Placeholder 2">
            <a:extLst>
              <a:ext uri="{FF2B5EF4-FFF2-40B4-BE49-F238E27FC236}">
                <a16:creationId xmlns:a16="http://schemas.microsoft.com/office/drawing/2014/main" id="{E2277AC6-DD5A-41C8-8D4A-EEF92AB10897}"/>
              </a:ext>
            </a:extLst>
          </p:cNvPr>
          <p:cNvSpPr>
            <a:spLocks noGrp="1"/>
          </p:cNvSpPr>
          <p:nvPr>
            <p:ph idx="1"/>
          </p:nvPr>
        </p:nvSpPr>
        <p:spPr/>
        <p:txBody>
          <a:bodyPr/>
          <a:lstStyle/>
          <a:p>
            <a:r>
              <a:rPr lang="en-US" dirty="0"/>
              <a:t>Designing at a higher level of abstraction = increase productivity</a:t>
            </a:r>
          </a:p>
          <a:p>
            <a:r>
              <a:rPr lang="en-US" dirty="0"/>
              <a:t>Debugging software is much faster than hardware</a:t>
            </a:r>
          </a:p>
          <a:p>
            <a:r>
              <a:rPr lang="en-US" dirty="0"/>
              <a:t>Easier to specify functions in software</a:t>
            </a:r>
          </a:p>
          <a:p>
            <a:r>
              <a:rPr lang="en-US" dirty="0"/>
              <a:t>Simulation of RTL takes thousands times longer than software</a:t>
            </a:r>
          </a:p>
          <a:p>
            <a:endParaRPr lang="en-US" dirty="0"/>
          </a:p>
          <a:p>
            <a:endParaRPr lang="en-US" dirty="0"/>
          </a:p>
        </p:txBody>
      </p:sp>
      <p:sp>
        <p:nvSpPr>
          <p:cNvPr id="4" name="Slide Number Placeholder 3">
            <a:extLst>
              <a:ext uri="{FF2B5EF4-FFF2-40B4-BE49-F238E27FC236}">
                <a16:creationId xmlns:a16="http://schemas.microsoft.com/office/drawing/2014/main" id="{BC497B92-ECD3-4ED2-B63E-E21A1F05AE6F}"/>
              </a:ext>
            </a:extLst>
          </p:cNvPr>
          <p:cNvSpPr>
            <a:spLocks noGrp="1"/>
          </p:cNvSpPr>
          <p:nvPr>
            <p:ph type="sldNum" sz="quarter" idx="12"/>
          </p:nvPr>
        </p:nvSpPr>
        <p:spPr/>
        <p:txBody>
          <a:bodyPr/>
          <a:lstStyle/>
          <a:p>
            <a:fld id="{3A98EE3D-8CD1-4C3F-BD1C-C98C9596463C}" type="slidenum">
              <a:rPr lang="en-US" smtClean="0"/>
              <a:pPr/>
              <a:t>77</a:t>
            </a:fld>
            <a:endParaRPr lang="en-US" dirty="0"/>
          </a:p>
        </p:txBody>
      </p:sp>
    </p:spTree>
    <p:extLst>
      <p:ext uri="{BB962C8B-B14F-4D97-AF65-F5344CB8AC3E}">
        <p14:creationId xmlns:p14="http://schemas.microsoft.com/office/powerpoint/2010/main" val="24725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Hardware Implementation</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Rectangle 2">
            <a:extLst>
              <a:ext uri="{FF2B5EF4-FFF2-40B4-BE49-F238E27FC236}">
                <a16:creationId xmlns:a16="http://schemas.microsoft.com/office/drawing/2014/main" id="{EF56EC13-0DE4-E644-A8D3-79BF52473276}"/>
              </a:ext>
            </a:extLst>
          </p:cNvPr>
          <p:cNvSpPr>
            <a:spLocks noChangeArrowheads="1"/>
          </p:cNvSpPr>
          <p:nvPr/>
        </p:nvSpPr>
        <p:spPr bwMode="auto">
          <a:xfrm>
            <a:off x="872836" y="1870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1400" b="1" i="0" u="sng" strike="noStrike" cap="none" normalizeH="0" baseline="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Block diagram of layers of VGG-16</a:t>
            </a:r>
            <a:endParaRPr kumimoji="0" lang="en-US" altLang="en-E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EG" sz="1800" b="0" i="0" u="none" strike="noStrike" cap="none" normalizeH="0" baseline="0">
              <a:ln>
                <a:noFill/>
              </a:ln>
              <a:solidFill>
                <a:schemeClr val="tx1"/>
              </a:solidFill>
              <a:effectLst/>
              <a:latin typeface="Arial" panose="020B0604020202020204" pitchFamily="34" charset="0"/>
            </a:endParaRPr>
          </a:p>
        </p:txBody>
      </p:sp>
      <p:pic>
        <p:nvPicPr>
          <p:cNvPr id="1025" name="Picture 1276597652" descr="No description available.">
            <a:extLst>
              <a:ext uri="{FF2B5EF4-FFF2-40B4-BE49-F238E27FC236}">
                <a16:creationId xmlns:a16="http://schemas.microsoft.com/office/drawing/2014/main" id="{9ACC0129-3920-5F42-AD84-EE6893EF4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5" y="2327562"/>
            <a:ext cx="6317623" cy="3439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0D9A9C4-7DFA-6743-B00F-95C22285E750}"/>
              </a:ext>
            </a:extLst>
          </p:cNvPr>
          <p:cNvSpPr>
            <a:spLocks noChangeArrowheads="1"/>
          </p:cNvSpPr>
          <p:nvPr/>
        </p:nvSpPr>
        <p:spPr bwMode="auto">
          <a:xfrm>
            <a:off x="872836" y="4816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rgbClr val="90C226">
                    <a:lumMod val="60000"/>
                    <a:lumOff val="40000"/>
                  </a:srgbClr>
                </a:solidFill>
                <a:latin typeface="Trebuchet MS" panose="020B0603020202020204"/>
              </a:rPr>
              <a:t>Convolution layer</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66756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76812AE-9DFF-45E8-BA1D-A0DD93A333F6}"/>
              </a:ext>
            </a:extLst>
          </p:cNvPr>
          <p:cNvSpPr>
            <a:spLocks noGrp="1"/>
          </p:cNvSpPr>
          <p:nvPr>
            <p:ph type="title"/>
          </p:nvPr>
        </p:nvSpPr>
        <p:spPr>
          <a:xfrm>
            <a:off x="673754" y="643467"/>
            <a:ext cx="4203045" cy="1375608"/>
          </a:xfrm>
        </p:spPr>
        <p:txBody>
          <a:bodyPr anchor="ctr">
            <a:normAutofit fontScale="90000"/>
          </a:bodyPr>
          <a:lstStyle/>
          <a:p>
            <a:pPr>
              <a:lnSpc>
                <a:spcPct val="90000"/>
              </a:lnSpc>
            </a:pPr>
            <a:r>
              <a:rPr lang="en-GB" b="1" dirty="0">
                <a:effectLst>
                  <a:outerShdw blurRad="38100" dist="38100" dir="2700000" algn="tl">
                    <a:srgbClr val="000000">
                      <a:alpha val="43137"/>
                    </a:srgbClr>
                  </a:outerShdw>
                </a:effectLst>
              </a:rPr>
              <a:t>Introduction: Neural Networks</a:t>
            </a:r>
            <a:br>
              <a:rPr lang="en-GB" sz="3100" dirty="0">
                <a:solidFill>
                  <a:schemeClr val="bg1"/>
                </a:solidFill>
              </a:rPr>
            </a:br>
            <a:endParaRPr lang="en-GB" sz="3100" dirty="0">
              <a:solidFill>
                <a:schemeClr val="bg1"/>
              </a:solidFill>
            </a:endParaRPr>
          </a:p>
        </p:txBody>
      </p:sp>
      <p:sp>
        <p:nvSpPr>
          <p:cNvPr id="3" name="Content Placeholder 2">
            <a:extLst>
              <a:ext uri="{FF2B5EF4-FFF2-40B4-BE49-F238E27FC236}">
                <a16:creationId xmlns:a16="http://schemas.microsoft.com/office/drawing/2014/main" id="{DA46F221-7CC5-49F4-ADF8-98590DD7F057}"/>
              </a:ext>
            </a:extLst>
          </p:cNvPr>
          <p:cNvSpPr>
            <a:spLocks noGrp="1"/>
          </p:cNvSpPr>
          <p:nvPr>
            <p:ph idx="1"/>
          </p:nvPr>
        </p:nvSpPr>
        <p:spPr>
          <a:xfrm>
            <a:off x="673754" y="2160590"/>
            <a:ext cx="3973943" cy="3440110"/>
          </a:xfrm>
        </p:spPr>
        <p:txBody>
          <a:bodyPr>
            <a:normAutofit/>
          </a:bodyPr>
          <a:lstStyle/>
          <a:p>
            <a:r>
              <a:rPr lang="en-GB" dirty="0">
                <a:solidFill>
                  <a:schemeClr val="bg1"/>
                </a:solidFill>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 (AI) problems. </a:t>
            </a:r>
          </a:p>
        </p:txBody>
      </p:sp>
      <p:pic>
        <p:nvPicPr>
          <p:cNvPr id="4" name="Picture 3">
            <a:extLst>
              <a:ext uri="{FF2B5EF4-FFF2-40B4-BE49-F238E27FC236}">
                <a16:creationId xmlns:a16="http://schemas.microsoft.com/office/drawing/2014/main" id="{5EB31E48-0E6C-4418-8DF5-4B8B88C935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828060" y="972608"/>
            <a:ext cx="3679382" cy="4900269"/>
          </a:xfrm>
          <a:prstGeom prst="rect">
            <a:avLst/>
          </a:prstGeom>
          <a:noFill/>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18C099D5-44EB-43E0-B556-52C40E4AF3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97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r>
              <a:rPr lang="en-US" b="1" dirty="0"/>
              <a:t>Inputs:</a:t>
            </a:r>
            <a:r>
              <a:rPr lang="en-EG" b="1" dirty="0"/>
              <a:t> </a:t>
            </a:r>
            <a:r>
              <a:rPr lang="en-US" dirty="0"/>
              <a:t>Taking the input RGB image as three dimensional array with (channel * row * column ) and the kernels number , channels and size as four dimension array (kernel number, kernel channel , row , column)</a:t>
            </a:r>
          </a:p>
          <a:p>
            <a:endParaRPr lang="en-US" dirty="0"/>
          </a:p>
          <a:p>
            <a:endParaRPr lang="en-EG" dirty="0"/>
          </a:p>
          <a:p>
            <a:r>
              <a:rPr lang="en-US" b="1" dirty="0"/>
              <a:t>Outputs: The</a:t>
            </a:r>
            <a:r>
              <a:rPr lang="en-US" dirty="0"/>
              <a:t> feature maps the number of them is equal to the number of filters and the size is equal to image size –kernel size +1 if no padding is used</a:t>
            </a:r>
            <a:endParaRPr lang="en-EG" dirty="0"/>
          </a:p>
          <a:p>
            <a:pPr marL="0" indent="0">
              <a:buNone/>
            </a:pPr>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US" b="1" dirty="0">
                <a:effectLst>
                  <a:outerShdw blurRad="38100" dist="38100" dir="2700000" algn="tl">
                    <a:srgbClr val="000000">
                      <a:alpha val="43137"/>
                    </a:srgbClr>
                  </a:outerShdw>
                </a:effectLst>
              </a:rPr>
              <a:t>Convolution Layer</a:t>
            </a:r>
            <a:br>
              <a:rPr lang="en-EG" b="1" dirty="0"/>
            </a:br>
            <a:endParaRPr lang="en-GB" b="1"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4066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normAutofit/>
          </a:bodyPr>
          <a:lstStyle/>
          <a:p>
            <a:r>
              <a:rPr lang="en-GB" b="1" dirty="0">
                <a:effectLst>
                  <a:outerShdw blurRad="38100" dist="38100" dir="2700000" algn="tl">
                    <a:srgbClr val="000000">
                      <a:alpha val="43137"/>
                    </a:srgbClr>
                  </a:outerShdw>
                </a:effectLst>
              </a:rPr>
              <a:t>Software Results_v1</a:t>
            </a:r>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a:xfrm>
            <a:off x="1661007" y="4090989"/>
            <a:ext cx="8596668" cy="3880773"/>
          </a:xfrm>
        </p:spPr>
        <p:txBody>
          <a:bodyPr/>
          <a:lstStyle/>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Rectangle 3">
            <a:extLst>
              <a:ext uri="{FF2B5EF4-FFF2-40B4-BE49-F238E27FC236}">
                <a16:creationId xmlns:a16="http://schemas.microsoft.com/office/drawing/2014/main" id="{2D697306-EFD6-6A47-9B1E-AD1194CF59CE}"/>
              </a:ext>
            </a:extLst>
          </p:cNvPr>
          <p:cNvSpPr>
            <a:spLocks noChangeArrowheads="1"/>
          </p:cNvSpPr>
          <p:nvPr/>
        </p:nvSpPr>
        <p:spPr bwMode="auto">
          <a:xfrm>
            <a:off x="983673"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15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A4744F13-0C5C-0D49-BACD-6358CB2FE300}"/>
              </a:ext>
            </a:extLst>
          </p:cNvPr>
          <p:cNvGraphicFramePr>
            <a:graphicFrameLocks noGrp="1"/>
          </p:cNvGraphicFramePr>
          <p:nvPr/>
        </p:nvGraphicFramePr>
        <p:xfrm>
          <a:off x="983673" y="1403669"/>
          <a:ext cx="7360225" cy="2194560"/>
        </p:xfrm>
        <a:graphic>
          <a:graphicData uri="http://schemas.openxmlformats.org/drawingml/2006/table">
            <a:tbl>
              <a:tblPr firstRow="1" bandRow="1">
                <a:tableStyleId>{5C22544A-7EE6-4342-B048-85BDC9FD1C3A}</a:tableStyleId>
              </a:tblPr>
              <a:tblGrid>
                <a:gridCol w="1472045">
                  <a:extLst>
                    <a:ext uri="{9D8B030D-6E8A-4147-A177-3AD203B41FA5}">
                      <a16:colId xmlns:a16="http://schemas.microsoft.com/office/drawing/2014/main" val="1997927386"/>
                    </a:ext>
                  </a:extLst>
                </a:gridCol>
                <a:gridCol w="1472045">
                  <a:extLst>
                    <a:ext uri="{9D8B030D-6E8A-4147-A177-3AD203B41FA5}">
                      <a16:colId xmlns:a16="http://schemas.microsoft.com/office/drawing/2014/main" val="1505309463"/>
                    </a:ext>
                  </a:extLst>
                </a:gridCol>
                <a:gridCol w="1472045">
                  <a:extLst>
                    <a:ext uri="{9D8B030D-6E8A-4147-A177-3AD203B41FA5}">
                      <a16:colId xmlns:a16="http://schemas.microsoft.com/office/drawing/2014/main" val="48145269"/>
                    </a:ext>
                  </a:extLst>
                </a:gridCol>
                <a:gridCol w="1472045">
                  <a:extLst>
                    <a:ext uri="{9D8B030D-6E8A-4147-A177-3AD203B41FA5}">
                      <a16:colId xmlns:a16="http://schemas.microsoft.com/office/drawing/2014/main" val="2707797040"/>
                    </a:ext>
                  </a:extLst>
                </a:gridCol>
                <a:gridCol w="1472045">
                  <a:extLst>
                    <a:ext uri="{9D8B030D-6E8A-4147-A177-3AD203B41FA5}">
                      <a16:colId xmlns:a16="http://schemas.microsoft.com/office/drawing/2014/main" val="4043510732"/>
                    </a:ext>
                  </a:extLst>
                </a:gridCol>
              </a:tblGrid>
              <a:tr h="287660">
                <a:tc gridSpan="5">
                  <a:txBody>
                    <a:bodyPr/>
                    <a:lstStyle/>
                    <a:p>
                      <a:pPr algn="ctr"/>
                      <a:r>
                        <a:rPr lang="en-EG" dirty="0"/>
                        <a:t>Input</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4392709"/>
                  </a:ext>
                </a:extLst>
              </a:tr>
              <a:tr h="287660">
                <a:tc>
                  <a:txBody>
                    <a:bodyPr/>
                    <a:lstStyle/>
                    <a:p>
                      <a:r>
                        <a:rPr lang="en-EG" dirty="0"/>
                        <a:t>11</a:t>
                      </a:r>
                    </a:p>
                  </a:txBody>
                  <a:tcPr/>
                </a:tc>
                <a:tc>
                  <a:txBody>
                    <a:bodyPr/>
                    <a:lstStyle/>
                    <a:p>
                      <a:r>
                        <a:rPr lang="en-EG" dirty="0"/>
                        <a:t>21</a:t>
                      </a:r>
                    </a:p>
                  </a:txBody>
                  <a:tcPr/>
                </a:tc>
                <a:tc>
                  <a:txBody>
                    <a:bodyPr/>
                    <a:lstStyle/>
                    <a:p>
                      <a:r>
                        <a:rPr lang="en-EG" dirty="0"/>
                        <a:t>17</a:t>
                      </a:r>
                    </a:p>
                  </a:txBody>
                  <a:tcPr/>
                </a:tc>
                <a:tc>
                  <a:txBody>
                    <a:bodyPr/>
                    <a:lstStyle/>
                    <a:p>
                      <a:r>
                        <a:rPr lang="en-EG" dirty="0"/>
                        <a:t>5</a:t>
                      </a:r>
                    </a:p>
                  </a:txBody>
                  <a:tcPr/>
                </a:tc>
                <a:tc>
                  <a:txBody>
                    <a:bodyPr/>
                    <a:lstStyle/>
                    <a:p>
                      <a:r>
                        <a:rPr lang="en-EG" dirty="0"/>
                        <a:t>13</a:t>
                      </a:r>
                    </a:p>
                  </a:txBody>
                  <a:tcPr/>
                </a:tc>
                <a:extLst>
                  <a:ext uri="{0D108BD9-81ED-4DB2-BD59-A6C34878D82A}">
                    <a16:rowId xmlns:a16="http://schemas.microsoft.com/office/drawing/2014/main" val="2381545095"/>
                  </a:ext>
                </a:extLst>
              </a:tr>
              <a:tr h="287660">
                <a:tc>
                  <a:txBody>
                    <a:bodyPr/>
                    <a:lstStyle/>
                    <a:p>
                      <a:r>
                        <a:rPr lang="en-EG" dirty="0"/>
                        <a:t>17</a:t>
                      </a:r>
                    </a:p>
                  </a:txBody>
                  <a:tcPr/>
                </a:tc>
                <a:tc>
                  <a:txBody>
                    <a:bodyPr/>
                    <a:lstStyle/>
                    <a:p>
                      <a:r>
                        <a:rPr lang="en-EG" dirty="0"/>
                        <a:t>12</a:t>
                      </a:r>
                    </a:p>
                  </a:txBody>
                  <a:tcPr/>
                </a:tc>
                <a:tc>
                  <a:txBody>
                    <a:bodyPr/>
                    <a:lstStyle/>
                    <a:p>
                      <a:r>
                        <a:rPr lang="en-EG" dirty="0"/>
                        <a:t>5</a:t>
                      </a:r>
                    </a:p>
                  </a:txBody>
                  <a:tcPr/>
                </a:tc>
                <a:tc>
                  <a:txBody>
                    <a:bodyPr/>
                    <a:lstStyle/>
                    <a:p>
                      <a:r>
                        <a:rPr lang="en-EG" dirty="0"/>
                        <a:t>12</a:t>
                      </a:r>
                    </a:p>
                  </a:txBody>
                  <a:tcPr/>
                </a:tc>
                <a:tc>
                  <a:txBody>
                    <a:bodyPr/>
                    <a:lstStyle/>
                    <a:p>
                      <a:r>
                        <a:rPr lang="en-EG" dirty="0"/>
                        <a:t>4</a:t>
                      </a:r>
                    </a:p>
                  </a:txBody>
                  <a:tcPr/>
                </a:tc>
                <a:extLst>
                  <a:ext uri="{0D108BD9-81ED-4DB2-BD59-A6C34878D82A}">
                    <a16:rowId xmlns:a16="http://schemas.microsoft.com/office/drawing/2014/main" val="1900625108"/>
                  </a:ext>
                </a:extLst>
              </a:tr>
              <a:tr h="287660">
                <a:tc>
                  <a:txBody>
                    <a:bodyPr/>
                    <a:lstStyle/>
                    <a:p>
                      <a:r>
                        <a:rPr lang="en-EG" dirty="0"/>
                        <a:t>9</a:t>
                      </a:r>
                    </a:p>
                  </a:txBody>
                  <a:tcPr/>
                </a:tc>
                <a:tc>
                  <a:txBody>
                    <a:bodyPr/>
                    <a:lstStyle/>
                    <a:p>
                      <a:r>
                        <a:rPr lang="en-EG" dirty="0"/>
                        <a:t>15</a:t>
                      </a:r>
                    </a:p>
                  </a:txBody>
                  <a:tcPr/>
                </a:tc>
                <a:tc>
                  <a:txBody>
                    <a:bodyPr/>
                    <a:lstStyle/>
                    <a:p>
                      <a:r>
                        <a:rPr lang="en-EG" dirty="0"/>
                        <a:t>37</a:t>
                      </a:r>
                    </a:p>
                  </a:txBody>
                  <a:tcPr/>
                </a:tc>
                <a:tc>
                  <a:txBody>
                    <a:bodyPr/>
                    <a:lstStyle/>
                    <a:p>
                      <a:r>
                        <a:rPr lang="en-EG" dirty="0"/>
                        <a:t>8</a:t>
                      </a:r>
                    </a:p>
                  </a:txBody>
                  <a:tcPr/>
                </a:tc>
                <a:tc>
                  <a:txBody>
                    <a:bodyPr/>
                    <a:lstStyle/>
                    <a:p>
                      <a:r>
                        <a:rPr lang="en-EG" dirty="0"/>
                        <a:t>20</a:t>
                      </a:r>
                    </a:p>
                  </a:txBody>
                  <a:tcPr/>
                </a:tc>
                <a:extLst>
                  <a:ext uri="{0D108BD9-81ED-4DB2-BD59-A6C34878D82A}">
                    <a16:rowId xmlns:a16="http://schemas.microsoft.com/office/drawing/2014/main" val="2078013560"/>
                  </a:ext>
                </a:extLst>
              </a:tr>
              <a:tr h="287660">
                <a:tc>
                  <a:txBody>
                    <a:bodyPr/>
                    <a:lstStyle/>
                    <a:p>
                      <a:r>
                        <a:rPr lang="en-EG" dirty="0"/>
                        <a:t>39</a:t>
                      </a:r>
                    </a:p>
                  </a:txBody>
                  <a:tcPr/>
                </a:tc>
                <a:tc>
                  <a:txBody>
                    <a:bodyPr/>
                    <a:lstStyle/>
                    <a:p>
                      <a:r>
                        <a:rPr lang="en-EG" dirty="0"/>
                        <a:t>19</a:t>
                      </a:r>
                    </a:p>
                  </a:txBody>
                  <a:tcPr/>
                </a:tc>
                <a:tc>
                  <a:txBody>
                    <a:bodyPr/>
                    <a:lstStyle/>
                    <a:p>
                      <a:r>
                        <a:rPr lang="en-EG" dirty="0"/>
                        <a:t>14</a:t>
                      </a:r>
                    </a:p>
                  </a:txBody>
                  <a:tcPr/>
                </a:tc>
                <a:tc>
                  <a:txBody>
                    <a:bodyPr/>
                    <a:lstStyle/>
                    <a:p>
                      <a:r>
                        <a:rPr lang="en-EG" dirty="0"/>
                        <a:t>10</a:t>
                      </a:r>
                    </a:p>
                  </a:txBody>
                  <a:tcPr/>
                </a:tc>
                <a:tc>
                  <a:txBody>
                    <a:bodyPr/>
                    <a:lstStyle/>
                    <a:p>
                      <a:r>
                        <a:rPr lang="en-EG" dirty="0"/>
                        <a:t>18</a:t>
                      </a:r>
                    </a:p>
                  </a:txBody>
                  <a:tcPr/>
                </a:tc>
                <a:extLst>
                  <a:ext uri="{0D108BD9-81ED-4DB2-BD59-A6C34878D82A}">
                    <a16:rowId xmlns:a16="http://schemas.microsoft.com/office/drawing/2014/main" val="1609037994"/>
                  </a:ext>
                </a:extLst>
              </a:tr>
              <a:tr h="287660">
                <a:tc>
                  <a:txBody>
                    <a:bodyPr/>
                    <a:lstStyle/>
                    <a:p>
                      <a:r>
                        <a:rPr lang="en-EG" dirty="0"/>
                        <a:t>26</a:t>
                      </a:r>
                    </a:p>
                  </a:txBody>
                  <a:tcPr/>
                </a:tc>
                <a:tc>
                  <a:txBody>
                    <a:bodyPr/>
                    <a:lstStyle/>
                    <a:p>
                      <a:r>
                        <a:rPr lang="en-EG" dirty="0"/>
                        <a:t>38</a:t>
                      </a:r>
                    </a:p>
                  </a:txBody>
                  <a:tcPr/>
                </a:tc>
                <a:tc>
                  <a:txBody>
                    <a:bodyPr/>
                    <a:lstStyle/>
                    <a:p>
                      <a:r>
                        <a:rPr lang="en-EG" dirty="0"/>
                        <a:t>47</a:t>
                      </a:r>
                    </a:p>
                  </a:txBody>
                  <a:tcPr/>
                </a:tc>
                <a:tc>
                  <a:txBody>
                    <a:bodyPr/>
                    <a:lstStyle/>
                    <a:p>
                      <a:r>
                        <a:rPr lang="en-EG" dirty="0"/>
                        <a:t>31</a:t>
                      </a:r>
                    </a:p>
                  </a:txBody>
                  <a:tcPr/>
                </a:tc>
                <a:tc>
                  <a:txBody>
                    <a:bodyPr/>
                    <a:lstStyle/>
                    <a:p>
                      <a:r>
                        <a:rPr lang="en-EG" dirty="0"/>
                        <a:t>7</a:t>
                      </a:r>
                    </a:p>
                  </a:txBody>
                  <a:tcPr/>
                </a:tc>
                <a:extLst>
                  <a:ext uri="{0D108BD9-81ED-4DB2-BD59-A6C34878D82A}">
                    <a16:rowId xmlns:a16="http://schemas.microsoft.com/office/drawing/2014/main" val="2960246987"/>
                  </a:ext>
                </a:extLst>
              </a:tr>
            </a:tbl>
          </a:graphicData>
        </a:graphic>
      </p:graphicFrame>
      <p:graphicFrame>
        <p:nvGraphicFramePr>
          <p:cNvPr id="8" name="Table 8">
            <a:extLst>
              <a:ext uri="{FF2B5EF4-FFF2-40B4-BE49-F238E27FC236}">
                <a16:creationId xmlns:a16="http://schemas.microsoft.com/office/drawing/2014/main" id="{A1257941-7E7F-3D4D-9EEB-191C0C9A9363}"/>
              </a:ext>
            </a:extLst>
          </p:cNvPr>
          <p:cNvGraphicFramePr>
            <a:graphicFrameLocks noGrp="1"/>
          </p:cNvGraphicFramePr>
          <p:nvPr/>
        </p:nvGraphicFramePr>
        <p:xfrm>
          <a:off x="983673" y="3660778"/>
          <a:ext cx="7360224" cy="1463040"/>
        </p:xfrm>
        <a:graphic>
          <a:graphicData uri="http://schemas.openxmlformats.org/drawingml/2006/table">
            <a:tbl>
              <a:tblPr firstRow="1" bandRow="1">
                <a:tableStyleId>{5C22544A-7EE6-4342-B048-85BDC9FD1C3A}</a:tableStyleId>
              </a:tblPr>
              <a:tblGrid>
                <a:gridCol w="2453408">
                  <a:extLst>
                    <a:ext uri="{9D8B030D-6E8A-4147-A177-3AD203B41FA5}">
                      <a16:colId xmlns:a16="http://schemas.microsoft.com/office/drawing/2014/main" val="2980985175"/>
                    </a:ext>
                  </a:extLst>
                </a:gridCol>
                <a:gridCol w="2453408">
                  <a:extLst>
                    <a:ext uri="{9D8B030D-6E8A-4147-A177-3AD203B41FA5}">
                      <a16:colId xmlns:a16="http://schemas.microsoft.com/office/drawing/2014/main" val="4011594345"/>
                    </a:ext>
                  </a:extLst>
                </a:gridCol>
                <a:gridCol w="2453408">
                  <a:extLst>
                    <a:ext uri="{9D8B030D-6E8A-4147-A177-3AD203B41FA5}">
                      <a16:colId xmlns:a16="http://schemas.microsoft.com/office/drawing/2014/main" val="215647979"/>
                    </a:ext>
                  </a:extLst>
                </a:gridCol>
              </a:tblGrid>
              <a:tr h="300298">
                <a:tc gridSpan="3">
                  <a:txBody>
                    <a:bodyPr/>
                    <a:lstStyle/>
                    <a:p>
                      <a:pPr algn="ctr"/>
                      <a:r>
                        <a:rPr lang="en-EG" dirty="0"/>
                        <a:t>Kernel</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626634547"/>
                  </a:ext>
                </a:extLst>
              </a:tr>
              <a:tr h="300298">
                <a:tc>
                  <a:txBody>
                    <a:bodyPr/>
                    <a:lstStyle/>
                    <a:p>
                      <a:r>
                        <a:rPr lang="en-EG" dirty="0"/>
                        <a:t>44</a:t>
                      </a:r>
                    </a:p>
                  </a:txBody>
                  <a:tcPr/>
                </a:tc>
                <a:tc>
                  <a:txBody>
                    <a:bodyPr/>
                    <a:lstStyle/>
                    <a:p>
                      <a:r>
                        <a:rPr lang="en-EG" dirty="0"/>
                        <a:t>26</a:t>
                      </a:r>
                    </a:p>
                  </a:txBody>
                  <a:tcPr/>
                </a:tc>
                <a:tc>
                  <a:txBody>
                    <a:bodyPr/>
                    <a:lstStyle/>
                    <a:p>
                      <a:r>
                        <a:rPr lang="en-EG" dirty="0"/>
                        <a:t>2</a:t>
                      </a:r>
                    </a:p>
                  </a:txBody>
                  <a:tcPr/>
                </a:tc>
                <a:extLst>
                  <a:ext uri="{0D108BD9-81ED-4DB2-BD59-A6C34878D82A}">
                    <a16:rowId xmlns:a16="http://schemas.microsoft.com/office/drawing/2014/main" val="66089705"/>
                  </a:ext>
                </a:extLst>
              </a:tr>
              <a:tr h="300298">
                <a:tc>
                  <a:txBody>
                    <a:bodyPr/>
                    <a:lstStyle/>
                    <a:p>
                      <a:r>
                        <a:rPr lang="en-EG" dirty="0"/>
                        <a:t>33</a:t>
                      </a:r>
                    </a:p>
                  </a:txBody>
                  <a:tcPr/>
                </a:tc>
                <a:tc>
                  <a:txBody>
                    <a:bodyPr/>
                    <a:lstStyle/>
                    <a:p>
                      <a:r>
                        <a:rPr lang="en-EG" dirty="0"/>
                        <a:t>39</a:t>
                      </a:r>
                    </a:p>
                  </a:txBody>
                  <a:tcPr/>
                </a:tc>
                <a:tc>
                  <a:txBody>
                    <a:bodyPr/>
                    <a:lstStyle/>
                    <a:p>
                      <a:r>
                        <a:rPr lang="en-EG" dirty="0"/>
                        <a:t>46</a:t>
                      </a:r>
                    </a:p>
                  </a:txBody>
                  <a:tcPr/>
                </a:tc>
                <a:extLst>
                  <a:ext uri="{0D108BD9-81ED-4DB2-BD59-A6C34878D82A}">
                    <a16:rowId xmlns:a16="http://schemas.microsoft.com/office/drawing/2014/main" val="1519554319"/>
                  </a:ext>
                </a:extLst>
              </a:tr>
              <a:tr h="300298">
                <a:tc>
                  <a:txBody>
                    <a:bodyPr/>
                    <a:lstStyle/>
                    <a:p>
                      <a:r>
                        <a:rPr lang="en-EG" dirty="0"/>
                        <a:t>41</a:t>
                      </a:r>
                    </a:p>
                  </a:txBody>
                  <a:tcPr/>
                </a:tc>
                <a:tc>
                  <a:txBody>
                    <a:bodyPr/>
                    <a:lstStyle/>
                    <a:p>
                      <a:r>
                        <a:rPr lang="en-EG" dirty="0"/>
                        <a:t>1</a:t>
                      </a:r>
                    </a:p>
                  </a:txBody>
                  <a:tcPr/>
                </a:tc>
                <a:tc>
                  <a:txBody>
                    <a:bodyPr/>
                    <a:lstStyle/>
                    <a:p>
                      <a:r>
                        <a:rPr lang="en-EG" dirty="0"/>
                        <a:t>35</a:t>
                      </a:r>
                    </a:p>
                  </a:txBody>
                  <a:tcPr/>
                </a:tc>
                <a:extLst>
                  <a:ext uri="{0D108BD9-81ED-4DB2-BD59-A6C34878D82A}">
                    <a16:rowId xmlns:a16="http://schemas.microsoft.com/office/drawing/2014/main" val="1228842264"/>
                  </a:ext>
                </a:extLst>
              </a:tr>
            </a:tbl>
          </a:graphicData>
        </a:graphic>
      </p:graphicFrame>
      <p:graphicFrame>
        <p:nvGraphicFramePr>
          <p:cNvPr id="9" name="Table 9">
            <a:extLst>
              <a:ext uri="{FF2B5EF4-FFF2-40B4-BE49-F238E27FC236}">
                <a16:creationId xmlns:a16="http://schemas.microsoft.com/office/drawing/2014/main" id="{F83989A7-2375-B943-B767-14E8F503A772}"/>
              </a:ext>
            </a:extLst>
          </p:cNvPr>
          <p:cNvGraphicFramePr>
            <a:graphicFrameLocks noGrp="1"/>
          </p:cNvGraphicFramePr>
          <p:nvPr/>
        </p:nvGraphicFramePr>
        <p:xfrm>
          <a:off x="911668" y="5186367"/>
          <a:ext cx="7432230" cy="1463040"/>
        </p:xfrm>
        <a:graphic>
          <a:graphicData uri="http://schemas.openxmlformats.org/drawingml/2006/table">
            <a:tbl>
              <a:tblPr firstRow="1" bandRow="1">
                <a:tableStyleId>{5C22544A-7EE6-4342-B048-85BDC9FD1C3A}</a:tableStyleId>
              </a:tblPr>
              <a:tblGrid>
                <a:gridCol w="2477410">
                  <a:extLst>
                    <a:ext uri="{9D8B030D-6E8A-4147-A177-3AD203B41FA5}">
                      <a16:colId xmlns:a16="http://schemas.microsoft.com/office/drawing/2014/main" val="82736372"/>
                    </a:ext>
                  </a:extLst>
                </a:gridCol>
                <a:gridCol w="2477410">
                  <a:extLst>
                    <a:ext uri="{9D8B030D-6E8A-4147-A177-3AD203B41FA5}">
                      <a16:colId xmlns:a16="http://schemas.microsoft.com/office/drawing/2014/main" val="796991334"/>
                    </a:ext>
                  </a:extLst>
                </a:gridCol>
                <a:gridCol w="2477410">
                  <a:extLst>
                    <a:ext uri="{9D8B030D-6E8A-4147-A177-3AD203B41FA5}">
                      <a16:colId xmlns:a16="http://schemas.microsoft.com/office/drawing/2014/main" val="1507756173"/>
                    </a:ext>
                  </a:extLst>
                </a:gridCol>
              </a:tblGrid>
              <a:tr h="285053">
                <a:tc gridSpan="3">
                  <a:txBody>
                    <a:bodyPr/>
                    <a:lstStyle/>
                    <a:p>
                      <a:r>
                        <a:rPr lang="en-EG" dirty="0"/>
                        <a:t>Conv-op</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73197571"/>
                  </a:ext>
                </a:extLst>
              </a:tr>
              <a:tr h="289012">
                <a:tc>
                  <a:txBody>
                    <a:bodyPr/>
                    <a:lstStyle/>
                    <a:p>
                      <a:r>
                        <a:rPr lang="en-EG" dirty="0"/>
                        <a:t>4615</a:t>
                      </a:r>
                    </a:p>
                  </a:txBody>
                  <a:tcPr/>
                </a:tc>
                <a:tc>
                  <a:txBody>
                    <a:bodyPr/>
                    <a:lstStyle/>
                    <a:p>
                      <a:r>
                        <a:rPr lang="en-EG" dirty="0"/>
                        <a:t>7527</a:t>
                      </a:r>
                    </a:p>
                  </a:txBody>
                  <a:tcPr/>
                </a:tc>
                <a:tc>
                  <a:txBody>
                    <a:bodyPr/>
                    <a:lstStyle/>
                    <a:p>
                      <a:r>
                        <a:rPr lang="en-EG" dirty="0"/>
                        <a:t>8074</a:t>
                      </a:r>
                    </a:p>
                  </a:txBody>
                  <a:tcPr/>
                </a:tc>
                <a:extLst>
                  <a:ext uri="{0D108BD9-81ED-4DB2-BD59-A6C34878D82A}">
                    <a16:rowId xmlns:a16="http://schemas.microsoft.com/office/drawing/2014/main" val="592476758"/>
                  </a:ext>
                </a:extLst>
              </a:tr>
              <a:tr h="289012">
                <a:tc>
                  <a:txBody>
                    <a:bodyPr/>
                    <a:lstStyle/>
                    <a:p>
                      <a:r>
                        <a:rPr lang="en-EG" dirty="0"/>
                        <a:t>4443</a:t>
                      </a:r>
                    </a:p>
                  </a:txBody>
                  <a:tcPr/>
                </a:tc>
                <a:tc>
                  <a:txBody>
                    <a:bodyPr/>
                    <a:lstStyle/>
                    <a:p>
                      <a:r>
                        <a:rPr lang="en-EG" dirty="0"/>
                        <a:t>4960</a:t>
                      </a:r>
                    </a:p>
                  </a:txBody>
                  <a:tcPr/>
                </a:tc>
                <a:tc>
                  <a:txBody>
                    <a:bodyPr/>
                    <a:lstStyle/>
                    <a:p>
                      <a:r>
                        <a:rPr lang="en-EG" dirty="0"/>
                        <a:t>7363</a:t>
                      </a:r>
                    </a:p>
                  </a:txBody>
                  <a:tcPr/>
                </a:tc>
                <a:extLst>
                  <a:ext uri="{0D108BD9-81ED-4DB2-BD59-A6C34878D82A}">
                    <a16:rowId xmlns:a16="http://schemas.microsoft.com/office/drawing/2014/main" val="477599298"/>
                  </a:ext>
                </a:extLst>
              </a:tr>
              <a:tr h="289012">
                <a:tc>
                  <a:txBody>
                    <a:bodyPr/>
                    <a:lstStyle/>
                    <a:p>
                      <a:r>
                        <a:rPr lang="en-EG" dirty="0"/>
                        <a:t>6547</a:t>
                      </a:r>
                    </a:p>
                  </a:txBody>
                  <a:tcPr/>
                </a:tc>
                <a:tc>
                  <a:txBody>
                    <a:bodyPr/>
                    <a:lstStyle/>
                    <a:p>
                      <a:r>
                        <a:rPr lang="en-EG" dirty="0"/>
                        <a:t>7192</a:t>
                      </a:r>
                    </a:p>
                  </a:txBody>
                  <a:tcPr/>
                </a:tc>
                <a:tc>
                  <a:txBody>
                    <a:bodyPr/>
                    <a:lstStyle/>
                    <a:p>
                      <a:r>
                        <a:rPr lang="en-EG" dirty="0"/>
                        <a:t>5629</a:t>
                      </a:r>
                    </a:p>
                  </a:txBody>
                  <a:tcPr/>
                </a:tc>
                <a:extLst>
                  <a:ext uri="{0D108BD9-81ED-4DB2-BD59-A6C34878D82A}">
                    <a16:rowId xmlns:a16="http://schemas.microsoft.com/office/drawing/2014/main" val="2699746923"/>
                  </a:ext>
                </a:extLst>
              </a:tr>
            </a:tbl>
          </a:graphicData>
        </a:graphic>
      </p:graphicFrame>
    </p:spTree>
    <p:extLst>
      <p:ext uri="{BB962C8B-B14F-4D97-AF65-F5344CB8AC3E}">
        <p14:creationId xmlns:p14="http://schemas.microsoft.com/office/powerpoint/2010/main" val="26463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1C0-6C65-47AA-AC3A-F569CD926705}"/>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Simulation results</a:t>
            </a:r>
            <a:br>
              <a:rPr lang="en-EG" dirty="0"/>
            </a:b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8619F9D-A6E7-4610-A591-791D55A247D1}"/>
              </a:ext>
            </a:extLst>
          </p:cNvPr>
          <p:cNvSpPr>
            <a:spLocks noGrp="1"/>
          </p:cNvSpPr>
          <p:nvPr>
            <p:ph idx="1"/>
          </p:nvPr>
        </p:nvSpPr>
        <p:spPr>
          <a:xfrm>
            <a:off x="677334" y="2174413"/>
            <a:ext cx="8596668" cy="3880773"/>
          </a:xfrm>
        </p:spPr>
        <p:txBody>
          <a:bodyPr/>
          <a:lstStyle/>
          <a:p>
            <a:r>
              <a:rPr lang="en-US" dirty="0"/>
              <a:t>The simulation shows that convolution process is carried out as intend in the </a:t>
            </a:r>
            <a:r>
              <a:rPr lang="en-US" dirty="0" err="1"/>
              <a:t>c++</a:t>
            </a:r>
            <a:r>
              <a:rPr lang="en-US" dirty="0"/>
              <a:t> code and below output is output of </a:t>
            </a:r>
            <a:r>
              <a:rPr lang="en-US" dirty="0" err="1"/>
              <a:t>c++</a:t>
            </a:r>
            <a:r>
              <a:rPr lang="en-US" dirty="0"/>
              <a:t> testbench and the output exactly the same. Noting that the we0 (write signal in the output memory (array)is high only when the correct result signals has arrived can be specified by the clock period during project )</a:t>
            </a:r>
            <a:endParaRPr lang="en-EG" dirty="0"/>
          </a:p>
          <a:p>
            <a:endParaRPr lang="en-US" dirty="0"/>
          </a:p>
        </p:txBody>
      </p:sp>
    </p:spTree>
    <p:extLst>
      <p:ext uri="{BB962C8B-B14F-4D97-AF65-F5344CB8AC3E}">
        <p14:creationId xmlns:p14="http://schemas.microsoft.com/office/powerpoint/2010/main" val="35558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2A5-B38D-4F36-8724-CFF1C940B70B}"/>
              </a:ext>
            </a:extLst>
          </p:cNvPr>
          <p:cNvSpPr>
            <a:spLocks noGrp="1"/>
          </p:cNvSpPr>
          <p:nvPr>
            <p:ph type="title"/>
          </p:nvPr>
        </p:nvSpPr>
        <p:spPr/>
        <p:txBody>
          <a:bodyPr>
            <a:normAutofit/>
          </a:bodyPr>
          <a:lstStyle/>
          <a:p>
            <a:br>
              <a:rPr lang="en-US" dirty="0"/>
            </a:br>
            <a:endParaRPr lang="en-US" dirty="0"/>
          </a:p>
        </p:txBody>
      </p:sp>
      <p:sp>
        <p:nvSpPr>
          <p:cNvPr id="3" name="Slide Number Placeholder 2">
            <a:extLst>
              <a:ext uri="{FF2B5EF4-FFF2-40B4-BE49-F238E27FC236}">
                <a16:creationId xmlns:a16="http://schemas.microsoft.com/office/drawing/2014/main" id="{BEE71C76-6503-4BCD-97C9-882709AD8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656951D1-E0A1-CC4A-9149-A9BAF612BB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7334" y="831274"/>
            <a:ext cx="8882302" cy="5417126"/>
          </a:xfrm>
          <a:prstGeom prst="rect">
            <a:avLst/>
          </a:prstGeom>
        </p:spPr>
      </p:pic>
    </p:spTree>
    <p:extLst>
      <p:ext uri="{BB962C8B-B14F-4D97-AF65-F5344CB8AC3E}">
        <p14:creationId xmlns:p14="http://schemas.microsoft.com/office/powerpoint/2010/main" val="32877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608A-A6F6-DC43-BF68-CC2FF6EFACE5}"/>
              </a:ext>
            </a:extLst>
          </p:cNvPr>
          <p:cNvSpPr>
            <a:spLocks noGrp="1"/>
          </p:cNvSpPr>
          <p:nvPr>
            <p:ph type="title"/>
          </p:nvPr>
        </p:nvSpPr>
        <p:spPr/>
        <p:txBody>
          <a:bodyPr/>
          <a:lstStyle/>
          <a:p>
            <a:r>
              <a:rPr lang="en-EG" b="1" dirty="0">
                <a:effectLst>
                  <a:outerShdw blurRad="38100" dist="38100" dir="2700000" algn="tl">
                    <a:srgbClr val="000000">
                      <a:alpha val="43137"/>
                    </a:srgbClr>
                  </a:outerShdw>
                </a:effectLst>
              </a:rPr>
              <a:t>Simulation results </a:t>
            </a:r>
            <a:r>
              <a:rPr lang="en-US" b="1" dirty="0">
                <a:effectLst>
                  <a:outerShdw blurRad="38100" dist="38100" dir="2700000" algn="tl">
                    <a:srgbClr val="000000">
                      <a:alpha val="43137"/>
                    </a:srgbClr>
                  </a:outerShdw>
                </a:effectLst>
              </a:rPr>
              <a:t>(RGB Input images and kernel channels)</a:t>
            </a:r>
            <a:r>
              <a:rPr lang="en-EG" b="1" dirty="0">
                <a:effectLst>
                  <a:outerShdw blurRad="38100" dist="38100" dir="2700000" algn="tl">
                    <a:srgbClr val="000000">
                      <a:alpha val="43137"/>
                    </a:srgbClr>
                  </a:outerShdw>
                </a:effectLst>
              </a:rPr>
              <a:t> </a:t>
            </a:r>
          </a:p>
        </p:txBody>
      </p:sp>
      <p:sp>
        <p:nvSpPr>
          <p:cNvPr id="4" name="Slide Number Placeholder 3">
            <a:extLst>
              <a:ext uri="{FF2B5EF4-FFF2-40B4-BE49-F238E27FC236}">
                <a16:creationId xmlns:a16="http://schemas.microsoft.com/office/drawing/2014/main" id="{D3E4BCA3-8C14-E64F-9966-2AAE32CE1808}"/>
              </a:ext>
            </a:extLst>
          </p:cNvPr>
          <p:cNvSpPr>
            <a:spLocks noGrp="1"/>
          </p:cNvSpPr>
          <p:nvPr>
            <p:ph type="sldNum" sz="quarter" idx="12"/>
          </p:nvPr>
        </p:nvSpPr>
        <p:spPr/>
        <p:txBody>
          <a:bodyPr/>
          <a:lstStyle/>
          <a:p>
            <a:fld id="{3A98EE3D-8CD1-4C3F-BD1C-C98C9596463C}" type="slidenum">
              <a:rPr lang="en-US" smtClean="0"/>
              <a:pPr/>
              <a:t>84</a:t>
            </a:fld>
            <a:endParaRPr lang="en-US" dirty="0"/>
          </a:p>
        </p:txBody>
      </p:sp>
      <p:pic>
        <p:nvPicPr>
          <p:cNvPr id="5" name="Content Placeholder 4">
            <a:extLst>
              <a:ext uri="{FF2B5EF4-FFF2-40B4-BE49-F238E27FC236}">
                <a16:creationId xmlns:a16="http://schemas.microsoft.com/office/drawing/2014/main" id="{D4A90447-2082-5D45-A30A-0E59AA68B494}"/>
              </a:ext>
            </a:extLst>
          </p:cNvPr>
          <p:cNvPicPr>
            <a:picLocks noGrp="1"/>
          </p:cNvPicPr>
          <p:nvPr>
            <p:ph idx="1"/>
          </p:nvPr>
        </p:nvPicPr>
        <p:blipFill>
          <a:blip r:embed="rId2"/>
          <a:stretch>
            <a:fillRect/>
          </a:stretch>
        </p:blipFill>
        <p:spPr>
          <a:xfrm>
            <a:off x="429491" y="1930401"/>
            <a:ext cx="8844684" cy="3569878"/>
          </a:xfrm>
          <a:prstGeom prst="rect">
            <a:avLst/>
          </a:prstGeom>
        </p:spPr>
      </p:pic>
    </p:spTree>
    <p:extLst>
      <p:ext uri="{BB962C8B-B14F-4D97-AF65-F5344CB8AC3E}">
        <p14:creationId xmlns:p14="http://schemas.microsoft.com/office/powerpoint/2010/main" val="20495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Padding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243972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5B9-DE54-490C-86CC-89BD911EE3C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Padding</a:t>
            </a:r>
            <a:r>
              <a:rPr lang="en-EG" b="1" dirty="0">
                <a:effectLst>
                  <a:outerShdw blurRad="38100" dist="38100" dir="2700000" algn="tl">
                    <a:srgbClr val="000000">
                      <a:alpha val="43137"/>
                    </a:srgbClr>
                  </a:outerShdw>
                </a:effectLst>
              </a:rPr>
              <a:t> Layer</a:t>
            </a:r>
            <a:endParaRPr lang="en-US"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89E453D9-4F38-4E54-A0F3-43AF56E43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DC606F9-FCA9-4348-85A9-3B1AAA8C6251}"/>
              </a:ext>
            </a:extLst>
          </p:cNvPr>
          <p:cNvSpPr/>
          <p:nvPr/>
        </p:nvSpPr>
        <p:spPr>
          <a:xfrm>
            <a:off x="919684" y="2313823"/>
            <a:ext cx="7754390" cy="2230354"/>
          </a:xfrm>
          <a:prstGeom prst="rect">
            <a:avLst/>
          </a:prstGeom>
        </p:spPr>
        <p:txBody>
          <a:bodyPr wrap="square">
            <a:spAutoFit/>
          </a:bodyPr>
          <a:lstStyle/>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Inputs: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Input matrix of size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endPar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spcAft>
                <a:spcPts val="800"/>
              </a:spcAft>
            </a:pPr>
            <a:endParaRPr lang="en-US" sz="1600" dirty="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a:lnSpc>
                <a:spcPct val="107000"/>
              </a:lnSpc>
              <a:spcAft>
                <a:spcPts val="800"/>
              </a:spcAft>
            </a:pPr>
            <a:endParaRPr lang="en-EG" sz="16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Outputs: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Output matrix of size N+2*pad x M+2*pad of the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matrix surrounded by zeros</a:t>
            </a: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147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214-B20D-48E3-A321-C0CF96B75D1C}"/>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Simulation results</a:t>
            </a:r>
            <a:br>
              <a:rPr lang="en-EG" dirty="0"/>
            </a:br>
            <a:br>
              <a:rPr lang="en-US" dirty="0"/>
            </a:br>
            <a:endParaRPr lang="en-US" dirty="0"/>
          </a:p>
        </p:txBody>
      </p:sp>
      <p:sp>
        <p:nvSpPr>
          <p:cNvPr id="6" name="Slide Number Placeholder 5">
            <a:extLst>
              <a:ext uri="{FF2B5EF4-FFF2-40B4-BE49-F238E27FC236}">
                <a16:creationId xmlns:a16="http://schemas.microsoft.com/office/drawing/2014/main" id="{AA8BB8AC-5523-4790-BDA7-2F43FA7AF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9BFE814-1868-AA45-9E72-1866CA7636A9}"/>
              </a:ext>
            </a:extLst>
          </p:cNvPr>
          <p:cNvPicPr/>
          <p:nvPr/>
        </p:nvPicPr>
        <p:blipFill>
          <a:blip r:embed="rId2">
            <a:extLst>
              <a:ext uri="{28A0092B-C50C-407E-A947-70E740481C1C}">
                <a14:useLocalDpi xmlns:a14="http://schemas.microsoft.com/office/drawing/2010/main" val="0"/>
              </a:ext>
            </a:extLst>
          </a:blip>
          <a:stretch>
            <a:fillRect/>
          </a:stretch>
        </p:blipFill>
        <p:spPr>
          <a:xfrm>
            <a:off x="817419" y="1382250"/>
            <a:ext cx="8456583" cy="4659112"/>
          </a:xfrm>
          <a:prstGeom prst="rect">
            <a:avLst/>
          </a:prstGeom>
        </p:spPr>
      </p:pic>
    </p:spTree>
    <p:extLst>
      <p:ext uri="{BB962C8B-B14F-4D97-AF65-F5344CB8AC3E}">
        <p14:creationId xmlns:p14="http://schemas.microsoft.com/office/powerpoint/2010/main" val="341591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505A-2BD4-8844-A185-32CECBF25C16}"/>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When the input is 3d Matrix (channels * columns*rows)</a:t>
            </a:r>
            <a:br>
              <a:rPr lang="en-EG" sz="4000" b="1" dirty="0">
                <a:effectLst>
                  <a:outerShdw blurRad="38100" dist="38100" dir="2700000" algn="tl">
                    <a:srgbClr val="000000">
                      <a:alpha val="43137"/>
                    </a:srgbClr>
                  </a:outerShdw>
                </a:effectLst>
              </a:rPr>
            </a:br>
            <a:endParaRPr lang="en-EG" sz="40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827353C-59B3-A945-8507-36FA2DF2D684}"/>
              </a:ext>
            </a:extLst>
          </p:cNvPr>
          <p:cNvSpPr>
            <a:spLocks noGrp="1"/>
          </p:cNvSpPr>
          <p:nvPr>
            <p:ph type="sldNum" sz="quarter" idx="12"/>
          </p:nvPr>
        </p:nvSpPr>
        <p:spPr/>
        <p:txBody>
          <a:bodyPr/>
          <a:lstStyle/>
          <a:p>
            <a:fld id="{3A98EE3D-8CD1-4C3F-BD1C-C98C9596463C}" type="slidenum">
              <a:rPr lang="en-US" smtClean="0"/>
              <a:pPr/>
              <a:t>88</a:t>
            </a:fld>
            <a:endParaRPr lang="en-US" dirty="0"/>
          </a:p>
        </p:txBody>
      </p:sp>
      <p:pic>
        <p:nvPicPr>
          <p:cNvPr id="5" name="Content Placeholder 4">
            <a:extLst>
              <a:ext uri="{FF2B5EF4-FFF2-40B4-BE49-F238E27FC236}">
                <a16:creationId xmlns:a16="http://schemas.microsoft.com/office/drawing/2014/main" id="{171DA5A0-84C1-924B-8868-49D63F07BE5C}"/>
              </a:ext>
            </a:extLst>
          </p:cNvPr>
          <p:cNvPicPr>
            <a:picLocks noGrp="1"/>
          </p:cNvPicPr>
          <p:nvPr>
            <p:ph idx="1"/>
          </p:nvPr>
        </p:nvPicPr>
        <p:blipFill>
          <a:blip r:embed="rId2"/>
          <a:stretch>
            <a:fillRect/>
          </a:stretch>
        </p:blipFill>
        <p:spPr>
          <a:xfrm>
            <a:off x="831272" y="1930400"/>
            <a:ext cx="8442729" cy="4581236"/>
          </a:xfrm>
          <a:prstGeom prst="rect">
            <a:avLst/>
          </a:prstGeom>
        </p:spPr>
      </p:pic>
    </p:spTree>
    <p:extLst>
      <p:ext uri="{BB962C8B-B14F-4D97-AF65-F5344CB8AC3E}">
        <p14:creationId xmlns:p14="http://schemas.microsoft.com/office/powerpoint/2010/main" val="33979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7F9-784C-EF40-B8D9-A321B6F73D1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Padding ( padding image with multiple channels )</a:t>
            </a:r>
            <a:endParaRPr lang="en-EG"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1879C958-5E6C-A745-BF29-4A547703B0A5}"/>
              </a:ext>
            </a:extLst>
          </p:cNvPr>
          <p:cNvSpPr>
            <a:spLocks noGrp="1"/>
          </p:cNvSpPr>
          <p:nvPr>
            <p:ph type="sldNum" sz="quarter" idx="12"/>
          </p:nvPr>
        </p:nvSpPr>
        <p:spPr/>
        <p:txBody>
          <a:bodyPr/>
          <a:lstStyle/>
          <a:p>
            <a:fld id="{3A98EE3D-8CD1-4C3F-BD1C-C98C9596463C}" type="slidenum">
              <a:rPr lang="en-US" smtClean="0"/>
              <a:pPr/>
              <a:t>89</a:t>
            </a:fld>
            <a:endParaRPr lang="en-US" dirty="0"/>
          </a:p>
        </p:txBody>
      </p:sp>
      <p:pic>
        <p:nvPicPr>
          <p:cNvPr id="5" name="Content Placeholder 4">
            <a:extLst>
              <a:ext uri="{FF2B5EF4-FFF2-40B4-BE49-F238E27FC236}">
                <a16:creationId xmlns:a16="http://schemas.microsoft.com/office/drawing/2014/main" id="{C40113A5-0CB3-E041-8E10-92E828B87A02}"/>
              </a:ext>
            </a:extLst>
          </p:cNvPr>
          <p:cNvPicPr>
            <a:picLocks noGrp="1"/>
          </p:cNvPicPr>
          <p:nvPr>
            <p:ph idx="1"/>
          </p:nvPr>
        </p:nvPicPr>
        <p:blipFill>
          <a:blip r:embed="rId2"/>
          <a:stretch>
            <a:fillRect/>
          </a:stretch>
        </p:blipFill>
        <p:spPr>
          <a:xfrm>
            <a:off x="677334" y="2355273"/>
            <a:ext cx="9394921" cy="3325091"/>
          </a:xfrm>
          <a:prstGeom prst="rect">
            <a:avLst/>
          </a:prstGeom>
        </p:spPr>
      </p:pic>
    </p:spTree>
    <p:extLst>
      <p:ext uri="{BB962C8B-B14F-4D97-AF65-F5344CB8AC3E}">
        <p14:creationId xmlns:p14="http://schemas.microsoft.com/office/powerpoint/2010/main" val="23835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0889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903531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Max pooling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650038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Max Pooling Layer</a:t>
            </a:r>
            <a:r>
              <a:rPr lang="en-EG"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a:t>
            </a:r>
            <a:r>
              <a:rPr lang="en-US" dirty="0" err="1"/>
              <a:t>NxM</a:t>
            </a:r>
            <a:endParaRPr lang="en-US" dirty="0"/>
          </a:p>
          <a:p>
            <a:endParaRPr lang="en-US" dirty="0"/>
          </a:p>
          <a:p>
            <a:endParaRPr lang="en-EG" dirty="0"/>
          </a:p>
          <a:p>
            <a:r>
              <a:rPr lang="en-US" b="1" dirty="0"/>
              <a:t>Outputs:</a:t>
            </a:r>
            <a:r>
              <a:rPr lang="en-EG" b="1" dirty="0"/>
              <a:t> </a:t>
            </a:r>
            <a:r>
              <a:rPr lang="en-US" dirty="0"/>
              <a:t>Output matrix of N/2 x M/2 but with the maximum numbers only of the input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209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Software Results</a:t>
            </a:r>
          </a:p>
        </p:txBody>
      </p:sp>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0" name="Picture 9" descr="No description available.">
            <a:extLst>
              <a:ext uri="{FF2B5EF4-FFF2-40B4-BE49-F238E27FC236}">
                <a16:creationId xmlns:a16="http://schemas.microsoft.com/office/drawing/2014/main" id="{55F7F8CA-40F6-6540-8F3D-32D702257139}"/>
              </a:ext>
            </a:extLst>
          </p:cNvPr>
          <p:cNvPicPr/>
          <p:nvPr/>
        </p:nvPicPr>
        <p:blipFill>
          <a:blip r:embed="rId3">
            <a:extLst>
              <a:ext uri="{28A0092B-C50C-407E-A947-70E740481C1C}">
                <a14:useLocalDpi xmlns:a14="http://schemas.microsoft.com/office/drawing/2010/main" val="0"/>
              </a:ext>
            </a:extLst>
          </a:blip>
          <a:stretch>
            <a:fillRect/>
          </a:stretch>
        </p:blipFill>
        <p:spPr>
          <a:xfrm>
            <a:off x="3601338" y="1526081"/>
            <a:ext cx="1571625" cy="1123950"/>
          </a:xfrm>
          <a:prstGeom prst="rect">
            <a:avLst/>
          </a:prstGeom>
        </p:spPr>
      </p:pic>
      <p:graphicFrame>
        <p:nvGraphicFramePr>
          <p:cNvPr id="3" name="Table 3">
            <a:extLst>
              <a:ext uri="{FF2B5EF4-FFF2-40B4-BE49-F238E27FC236}">
                <a16:creationId xmlns:a16="http://schemas.microsoft.com/office/drawing/2014/main" id="{DC390868-276B-D144-886F-2341DD7B2D0C}"/>
              </a:ext>
            </a:extLst>
          </p:cNvPr>
          <p:cNvGraphicFramePr>
            <a:graphicFrameLocks noGrp="1"/>
          </p:cNvGraphicFramePr>
          <p:nvPr/>
        </p:nvGraphicFramePr>
        <p:xfrm>
          <a:off x="3146855" y="1270000"/>
          <a:ext cx="3222774" cy="2560320"/>
        </p:xfrm>
        <a:graphic>
          <a:graphicData uri="http://schemas.openxmlformats.org/drawingml/2006/table">
            <a:tbl>
              <a:tblPr firstRow="1" bandRow="1">
                <a:tableStyleId>{5C22544A-7EE6-4342-B048-85BDC9FD1C3A}</a:tableStyleId>
              </a:tblPr>
              <a:tblGrid>
                <a:gridCol w="537129">
                  <a:extLst>
                    <a:ext uri="{9D8B030D-6E8A-4147-A177-3AD203B41FA5}">
                      <a16:colId xmlns:a16="http://schemas.microsoft.com/office/drawing/2014/main" val="1246572842"/>
                    </a:ext>
                  </a:extLst>
                </a:gridCol>
                <a:gridCol w="537129">
                  <a:extLst>
                    <a:ext uri="{9D8B030D-6E8A-4147-A177-3AD203B41FA5}">
                      <a16:colId xmlns:a16="http://schemas.microsoft.com/office/drawing/2014/main" val="845008384"/>
                    </a:ext>
                  </a:extLst>
                </a:gridCol>
                <a:gridCol w="537129">
                  <a:extLst>
                    <a:ext uri="{9D8B030D-6E8A-4147-A177-3AD203B41FA5}">
                      <a16:colId xmlns:a16="http://schemas.microsoft.com/office/drawing/2014/main" val="3208658656"/>
                    </a:ext>
                  </a:extLst>
                </a:gridCol>
                <a:gridCol w="537129">
                  <a:extLst>
                    <a:ext uri="{9D8B030D-6E8A-4147-A177-3AD203B41FA5}">
                      <a16:colId xmlns:a16="http://schemas.microsoft.com/office/drawing/2014/main" val="1977860338"/>
                    </a:ext>
                  </a:extLst>
                </a:gridCol>
                <a:gridCol w="537129">
                  <a:extLst>
                    <a:ext uri="{9D8B030D-6E8A-4147-A177-3AD203B41FA5}">
                      <a16:colId xmlns:a16="http://schemas.microsoft.com/office/drawing/2014/main" val="2029720856"/>
                    </a:ext>
                  </a:extLst>
                </a:gridCol>
                <a:gridCol w="537129">
                  <a:extLst>
                    <a:ext uri="{9D8B030D-6E8A-4147-A177-3AD203B41FA5}">
                      <a16:colId xmlns:a16="http://schemas.microsoft.com/office/drawing/2014/main" val="1073716344"/>
                    </a:ext>
                  </a:extLst>
                </a:gridCol>
              </a:tblGrid>
              <a:tr h="215742">
                <a:tc gridSpan="6">
                  <a:txBody>
                    <a:bodyPr/>
                    <a:lstStyle/>
                    <a:p>
                      <a:r>
                        <a:rPr lang="en-US" dirty="0"/>
                        <a:t>I</a:t>
                      </a:r>
                      <a:r>
                        <a:rPr lang="en-EG" dirty="0"/>
                        <a:t>nput channel 1</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548072422"/>
                  </a:ext>
                </a:extLst>
              </a:tr>
              <a:tr h="260019">
                <a:tc>
                  <a:txBody>
                    <a:bodyPr/>
                    <a:lstStyle/>
                    <a:p>
                      <a:r>
                        <a:rPr lang="en-EG" dirty="0"/>
                        <a:t>44</a:t>
                      </a:r>
                    </a:p>
                  </a:txBody>
                  <a:tcPr/>
                </a:tc>
                <a:tc>
                  <a:txBody>
                    <a:bodyPr/>
                    <a:lstStyle/>
                    <a:p>
                      <a:r>
                        <a:rPr lang="en-EG" dirty="0"/>
                        <a:t>98</a:t>
                      </a:r>
                    </a:p>
                  </a:txBody>
                  <a:tcPr/>
                </a:tc>
                <a:tc>
                  <a:txBody>
                    <a:bodyPr/>
                    <a:lstStyle/>
                    <a:p>
                      <a:r>
                        <a:rPr lang="en-EG" dirty="0"/>
                        <a:t>69</a:t>
                      </a:r>
                    </a:p>
                  </a:txBody>
                  <a:tcPr/>
                </a:tc>
                <a:tc>
                  <a:txBody>
                    <a:bodyPr/>
                    <a:lstStyle/>
                    <a:p>
                      <a:r>
                        <a:rPr lang="en-EG" dirty="0"/>
                        <a:t>77</a:t>
                      </a:r>
                    </a:p>
                  </a:txBody>
                  <a:tcPr/>
                </a:tc>
                <a:tc>
                  <a:txBody>
                    <a:bodyPr/>
                    <a:lstStyle/>
                    <a:p>
                      <a:r>
                        <a:rPr lang="en-EG" dirty="0"/>
                        <a:t>9</a:t>
                      </a:r>
                    </a:p>
                  </a:txBody>
                  <a:tcPr/>
                </a:tc>
                <a:tc>
                  <a:txBody>
                    <a:bodyPr/>
                    <a:lstStyle/>
                    <a:p>
                      <a:r>
                        <a:rPr lang="en-EG" dirty="0"/>
                        <a:t>51</a:t>
                      </a:r>
                    </a:p>
                  </a:txBody>
                  <a:tcPr/>
                </a:tc>
                <a:extLst>
                  <a:ext uri="{0D108BD9-81ED-4DB2-BD59-A6C34878D82A}">
                    <a16:rowId xmlns:a16="http://schemas.microsoft.com/office/drawing/2014/main" val="1130988727"/>
                  </a:ext>
                </a:extLst>
              </a:tr>
              <a:tr h="260019">
                <a:tc>
                  <a:txBody>
                    <a:bodyPr/>
                    <a:lstStyle/>
                    <a:p>
                      <a:r>
                        <a:rPr lang="en-EG" dirty="0"/>
                        <a:t>79</a:t>
                      </a:r>
                    </a:p>
                  </a:txBody>
                  <a:tcPr/>
                </a:tc>
                <a:tc>
                  <a:txBody>
                    <a:bodyPr/>
                    <a:lstStyle/>
                    <a:p>
                      <a:r>
                        <a:rPr lang="en-EG" dirty="0"/>
                        <a:t>60</a:t>
                      </a:r>
                    </a:p>
                  </a:txBody>
                  <a:tcPr/>
                </a:tc>
                <a:tc>
                  <a:txBody>
                    <a:bodyPr/>
                    <a:lstStyle/>
                    <a:p>
                      <a:r>
                        <a:rPr lang="en-EG" dirty="0"/>
                        <a:t>47</a:t>
                      </a:r>
                    </a:p>
                  </a:txBody>
                  <a:tcPr/>
                </a:tc>
                <a:tc>
                  <a:txBody>
                    <a:bodyPr/>
                    <a:lstStyle/>
                    <a:p>
                      <a:r>
                        <a:rPr lang="en-EG" dirty="0"/>
                        <a:t>39</a:t>
                      </a:r>
                    </a:p>
                  </a:txBody>
                  <a:tcPr/>
                </a:tc>
                <a:tc>
                  <a:txBody>
                    <a:bodyPr/>
                    <a:lstStyle/>
                    <a:p>
                      <a:r>
                        <a:rPr lang="en-EG" dirty="0"/>
                        <a:t>70</a:t>
                      </a:r>
                    </a:p>
                  </a:txBody>
                  <a:tcPr/>
                </a:tc>
                <a:tc>
                  <a:txBody>
                    <a:bodyPr/>
                    <a:lstStyle/>
                    <a:p>
                      <a:r>
                        <a:rPr lang="en-EG" dirty="0"/>
                        <a:t>74</a:t>
                      </a:r>
                    </a:p>
                  </a:txBody>
                  <a:tcPr/>
                </a:tc>
                <a:extLst>
                  <a:ext uri="{0D108BD9-81ED-4DB2-BD59-A6C34878D82A}">
                    <a16:rowId xmlns:a16="http://schemas.microsoft.com/office/drawing/2014/main" val="3073940927"/>
                  </a:ext>
                </a:extLst>
              </a:tr>
              <a:tr h="260019">
                <a:tc>
                  <a:txBody>
                    <a:bodyPr/>
                    <a:lstStyle/>
                    <a:p>
                      <a:r>
                        <a:rPr lang="en-EG" dirty="0"/>
                        <a:t>99</a:t>
                      </a:r>
                    </a:p>
                  </a:txBody>
                  <a:tcPr/>
                </a:tc>
                <a:tc>
                  <a:txBody>
                    <a:bodyPr/>
                    <a:lstStyle/>
                    <a:p>
                      <a:r>
                        <a:rPr lang="en-EG" dirty="0"/>
                        <a:t>81</a:t>
                      </a:r>
                    </a:p>
                  </a:txBody>
                  <a:tcPr/>
                </a:tc>
                <a:tc>
                  <a:txBody>
                    <a:bodyPr/>
                    <a:lstStyle/>
                    <a:p>
                      <a:r>
                        <a:rPr lang="en-EG" dirty="0"/>
                        <a:t>3</a:t>
                      </a:r>
                    </a:p>
                  </a:txBody>
                  <a:tcPr/>
                </a:tc>
                <a:tc>
                  <a:txBody>
                    <a:bodyPr/>
                    <a:lstStyle/>
                    <a:p>
                      <a:r>
                        <a:rPr lang="en-EG" dirty="0"/>
                        <a:t>54</a:t>
                      </a:r>
                    </a:p>
                  </a:txBody>
                  <a:tcPr/>
                </a:tc>
                <a:tc>
                  <a:txBody>
                    <a:bodyPr/>
                    <a:lstStyle/>
                    <a:p>
                      <a:r>
                        <a:rPr lang="en-EG" dirty="0"/>
                        <a:t>67</a:t>
                      </a:r>
                    </a:p>
                  </a:txBody>
                  <a:tcPr/>
                </a:tc>
                <a:tc>
                  <a:txBody>
                    <a:bodyPr/>
                    <a:lstStyle/>
                    <a:p>
                      <a:r>
                        <a:rPr lang="en-EG" dirty="0"/>
                        <a:t>28</a:t>
                      </a:r>
                    </a:p>
                  </a:txBody>
                  <a:tcPr/>
                </a:tc>
                <a:extLst>
                  <a:ext uri="{0D108BD9-81ED-4DB2-BD59-A6C34878D82A}">
                    <a16:rowId xmlns:a16="http://schemas.microsoft.com/office/drawing/2014/main" val="2375412395"/>
                  </a:ext>
                </a:extLst>
              </a:tr>
              <a:tr h="260019">
                <a:tc>
                  <a:txBody>
                    <a:bodyPr/>
                    <a:lstStyle/>
                    <a:p>
                      <a:r>
                        <a:rPr lang="en-EG" dirty="0"/>
                        <a:t>2</a:t>
                      </a:r>
                    </a:p>
                  </a:txBody>
                  <a:tcPr/>
                </a:tc>
                <a:tc>
                  <a:txBody>
                    <a:bodyPr/>
                    <a:lstStyle/>
                    <a:p>
                      <a:r>
                        <a:rPr lang="en-EG" dirty="0"/>
                        <a:t>38</a:t>
                      </a:r>
                    </a:p>
                  </a:txBody>
                  <a:tcPr/>
                </a:tc>
                <a:tc>
                  <a:txBody>
                    <a:bodyPr/>
                    <a:lstStyle/>
                    <a:p>
                      <a:r>
                        <a:rPr lang="en-EG" dirty="0"/>
                        <a:t>72</a:t>
                      </a:r>
                    </a:p>
                  </a:txBody>
                  <a:tcPr/>
                </a:tc>
                <a:tc>
                  <a:txBody>
                    <a:bodyPr/>
                    <a:lstStyle/>
                    <a:p>
                      <a:r>
                        <a:rPr lang="en-EG" dirty="0"/>
                        <a:t>46</a:t>
                      </a:r>
                    </a:p>
                  </a:txBody>
                  <a:tcPr/>
                </a:tc>
                <a:tc>
                  <a:txBody>
                    <a:bodyPr/>
                    <a:lstStyle/>
                    <a:p>
                      <a:r>
                        <a:rPr lang="en-EG" dirty="0"/>
                        <a:t>91</a:t>
                      </a:r>
                    </a:p>
                  </a:txBody>
                  <a:tcPr/>
                </a:tc>
                <a:tc>
                  <a:txBody>
                    <a:bodyPr/>
                    <a:lstStyle/>
                    <a:p>
                      <a:r>
                        <a:rPr lang="en-EG" dirty="0"/>
                        <a:t>45</a:t>
                      </a:r>
                    </a:p>
                  </a:txBody>
                  <a:tcPr/>
                </a:tc>
                <a:extLst>
                  <a:ext uri="{0D108BD9-81ED-4DB2-BD59-A6C34878D82A}">
                    <a16:rowId xmlns:a16="http://schemas.microsoft.com/office/drawing/2014/main" val="4058603292"/>
                  </a:ext>
                </a:extLst>
              </a:tr>
              <a:tr h="260019">
                <a:tc>
                  <a:txBody>
                    <a:bodyPr/>
                    <a:lstStyle/>
                    <a:p>
                      <a:r>
                        <a:rPr lang="en-EG" dirty="0"/>
                        <a:t>41</a:t>
                      </a:r>
                    </a:p>
                  </a:txBody>
                  <a:tcPr/>
                </a:tc>
                <a:tc>
                  <a:txBody>
                    <a:bodyPr/>
                    <a:lstStyle/>
                    <a:p>
                      <a:r>
                        <a:rPr lang="en-EG" dirty="0"/>
                        <a:t>23</a:t>
                      </a:r>
                    </a:p>
                  </a:txBody>
                  <a:tcPr/>
                </a:tc>
                <a:tc>
                  <a:txBody>
                    <a:bodyPr/>
                    <a:lstStyle/>
                    <a:p>
                      <a:r>
                        <a:rPr lang="en-EG" dirty="0"/>
                        <a:t>8</a:t>
                      </a:r>
                    </a:p>
                  </a:txBody>
                  <a:tcPr/>
                </a:tc>
                <a:tc>
                  <a:txBody>
                    <a:bodyPr/>
                    <a:lstStyle/>
                    <a:p>
                      <a:r>
                        <a:rPr lang="en-EG" dirty="0"/>
                        <a:t>74</a:t>
                      </a:r>
                    </a:p>
                  </a:txBody>
                  <a:tcPr/>
                </a:tc>
                <a:tc>
                  <a:txBody>
                    <a:bodyPr/>
                    <a:lstStyle/>
                    <a:p>
                      <a:r>
                        <a:rPr lang="en-EG" dirty="0"/>
                        <a:t>18</a:t>
                      </a:r>
                    </a:p>
                  </a:txBody>
                  <a:tcPr/>
                </a:tc>
                <a:tc>
                  <a:txBody>
                    <a:bodyPr/>
                    <a:lstStyle/>
                    <a:p>
                      <a:r>
                        <a:rPr lang="en-EG" dirty="0"/>
                        <a:t>79</a:t>
                      </a:r>
                    </a:p>
                  </a:txBody>
                  <a:tcPr/>
                </a:tc>
                <a:extLst>
                  <a:ext uri="{0D108BD9-81ED-4DB2-BD59-A6C34878D82A}">
                    <a16:rowId xmlns:a16="http://schemas.microsoft.com/office/drawing/2014/main" val="862088715"/>
                  </a:ext>
                </a:extLst>
              </a:tr>
              <a:tr h="260019">
                <a:tc>
                  <a:txBody>
                    <a:bodyPr/>
                    <a:lstStyle/>
                    <a:p>
                      <a:r>
                        <a:rPr lang="en-EG" dirty="0"/>
                        <a:t>23</a:t>
                      </a:r>
                    </a:p>
                  </a:txBody>
                  <a:tcPr/>
                </a:tc>
                <a:tc>
                  <a:txBody>
                    <a:bodyPr/>
                    <a:lstStyle/>
                    <a:p>
                      <a:r>
                        <a:rPr lang="en-EG" dirty="0"/>
                        <a:t>92</a:t>
                      </a:r>
                    </a:p>
                  </a:txBody>
                  <a:tcPr/>
                </a:tc>
                <a:tc>
                  <a:txBody>
                    <a:bodyPr/>
                    <a:lstStyle/>
                    <a:p>
                      <a:r>
                        <a:rPr lang="en-EG" dirty="0"/>
                        <a:t>96</a:t>
                      </a:r>
                    </a:p>
                  </a:txBody>
                  <a:tcPr/>
                </a:tc>
                <a:tc>
                  <a:txBody>
                    <a:bodyPr/>
                    <a:lstStyle/>
                    <a:p>
                      <a:r>
                        <a:rPr lang="en-EG" dirty="0"/>
                        <a:t>62</a:t>
                      </a:r>
                    </a:p>
                  </a:txBody>
                  <a:tcPr/>
                </a:tc>
                <a:tc>
                  <a:txBody>
                    <a:bodyPr/>
                    <a:lstStyle/>
                    <a:p>
                      <a:r>
                        <a:rPr lang="en-EG" dirty="0"/>
                        <a:t>14</a:t>
                      </a:r>
                    </a:p>
                  </a:txBody>
                  <a:tcPr/>
                </a:tc>
                <a:tc>
                  <a:txBody>
                    <a:bodyPr/>
                    <a:lstStyle/>
                    <a:p>
                      <a:r>
                        <a:rPr lang="en-EG" dirty="0"/>
                        <a:t>62</a:t>
                      </a:r>
                    </a:p>
                  </a:txBody>
                  <a:tcPr/>
                </a:tc>
                <a:extLst>
                  <a:ext uri="{0D108BD9-81ED-4DB2-BD59-A6C34878D82A}">
                    <a16:rowId xmlns:a16="http://schemas.microsoft.com/office/drawing/2014/main" val="936855202"/>
                  </a:ext>
                </a:extLst>
              </a:tr>
            </a:tbl>
          </a:graphicData>
        </a:graphic>
      </p:graphicFrame>
      <p:graphicFrame>
        <p:nvGraphicFramePr>
          <p:cNvPr id="4" name="Table 5">
            <a:extLst>
              <a:ext uri="{FF2B5EF4-FFF2-40B4-BE49-F238E27FC236}">
                <a16:creationId xmlns:a16="http://schemas.microsoft.com/office/drawing/2014/main" id="{C75E4007-68BC-4C44-BC20-C06E96561E13}"/>
              </a:ext>
            </a:extLst>
          </p:cNvPr>
          <p:cNvGraphicFramePr>
            <a:graphicFrameLocks noGrp="1"/>
          </p:cNvGraphicFramePr>
          <p:nvPr/>
        </p:nvGraphicFramePr>
        <p:xfrm>
          <a:off x="4758242" y="3846167"/>
          <a:ext cx="4327080" cy="2560320"/>
        </p:xfrm>
        <a:graphic>
          <a:graphicData uri="http://schemas.openxmlformats.org/drawingml/2006/table">
            <a:tbl>
              <a:tblPr firstRow="1" bandRow="1">
                <a:tableStyleId>{5C22544A-7EE6-4342-B048-85BDC9FD1C3A}</a:tableStyleId>
              </a:tblPr>
              <a:tblGrid>
                <a:gridCol w="721180">
                  <a:extLst>
                    <a:ext uri="{9D8B030D-6E8A-4147-A177-3AD203B41FA5}">
                      <a16:colId xmlns:a16="http://schemas.microsoft.com/office/drawing/2014/main" val="3366563197"/>
                    </a:ext>
                  </a:extLst>
                </a:gridCol>
                <a:gridCol w="721180">
                  <a:extLst>
                    <a:ext uri="{9D8B030D-6E8A-4147-A177-3AD203B41FA5}">
                      <a16:colId xmlns:a16="http://schemas.microsoft.com/office/drawing/2014/main" val="3160086543"/>
                    </a:ext>
                  </a:extLst>
                </a:gridCol>
                <a:gridCol w="721180">
                  <a:extLst>
                    <a:ext uri="{9D8B030D-6E8A-4147-A177-3AD203B41FA5}">
                      <a16:colId xmlns:a16="http://schemas.microsoft.com/office/drawing/2014/main" val="1625989949"/>
                    </a:ext>
                  </a:extLst>
                </a:gridCol>
                <a:gridCol w="721180">
                  <a:extLst>
                    <a:ext uri="{9D8B030D-6E8A-4147-A177-3AD203B41FA5}">
                      <a16:colId xmlns:a16="http://schemas.microsoft.com/office/drawing/2014/main" val="1049023960"/>
                    </a:ext>
                  </a:extLst>
                </a:gridCol>
                <a:gridCol w="721180">
                  <a:extLst>
                    <a:ext uri="{9D8B030D-6E8A-4147-A177-3AD203B41FA5}">
                      <a16:colId xmlns:a16="http://schemas.microsoft.com/office/drawing/2014/main" val="524784351"/>
                    </a:ext>
                  </a:extLst>
                </a:gridCol>
                <a:gridCol w="721180">
                  <a:extLst>
                    <a:ext uri="{9D8B030D-6E8A-4147-A177-3AD203B41FA5}">
                      <a16:colId xmlns:a16="http://schemas.microsoft.com/office/drawing/2014/main" val="2292034954"/>
                    </a:ext>
                  </a:extLst>
                </a:gridCol>
              </a:tblGrid>
              <a:tr h="327651">
                <a:tc gridSpan="6">
                  <a:txBody>
                    <a:bodyPr/>
                    <a:lstStyle/>
                    <a:p>
                      <a:r>
                        <a:rPr lang="en-US" dirty="0"/>
                        <a:t>I</a:t>
                      </a:r>
                      <a:r>
                        <a:rPr lang="en-EG" dirty="0"/>
                        <a:t>nput channel 2</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978010426"/>
                  </a:ext>
                </a:extLst>
              </a:tr>
              <a:tr h="327651">
                <a:tc>
                  <a:txBody>
                    <a:bodyPr/>
                    <a:lstStyle/>
                    <a:p>
                      <a:r>
                        <a:rPr lang="en-EG" dirty="0"/>
                        <a:t>75</a:t>
                      </a:r>
                    </a:p>
                  </a:txBody>
                  <a:tcPr/>
                </a:tc>
                <a:tc>
                  <a:txBody>
                    <a:bodyPr/>
                    <a:lstStyle/>
                    <a:p>
                      <a:r>
                        <a:rPr lang="en-EG" dirty="0"/>
                        <a:t>50</a:t>
                      </a:r>
                    </a:p>
                  </a:txBody>
                  <a:tcPr/>
                </a:tc>
                <a:tc>
                  <a:txBody>
                    <a:bodyPr/>
                    <a:lstStyle/>
                    <a:p>
                      <a:r>
                        <a:rPr lang="en-EG" dirty="0"/>
                        <a:t>60</a:t>
                      </a:r>
                    </a:p>
                  </a:txBody>
                  <a:tcPr/>
                </a:tc>
                <a:tc>
                  <a:txBody>
                    <a:bodyPr/>
                    <a:lstStyle/>
                    <a:p>
                      <a:r>
                        <a:rPr lang="en-EG" dirty="0"/>
                        <a:t>57</a:t>
                      </a:r>
                    </a:p>
                  </a:txBody>
                  <a:tcPr/>
                </a:tc>
                <a:tc>
                  <a:txBody>
                    <a:bodyPr/>
                    <a:lstStyle/>
                    <a:p>
                      <a:r>
                        <a:rPr lang="en-EG" dirty="0"/>
                        <a:t>14</a:t>
                      </a:r>
                    </a:p>
                  </a:txBody>
                  <a:tcPr/>
                </a:tc>
                <a:tc>
                  <a:txBody>
                    <a:bodyPr/>
                    <a:lstStyle/>
                    <a:p>
                      <a:r>
                        <a:rPr lang="en-EG" dirty="0"/>
                        <a:t>22</a:t>
                      </a:r>
                    </a:p>
                  </a:txBody>
                  <a:tcPr/>
                </a:tc>
                <a:extLst>
                  <a:ext uri="{0D108BD9-81ED-4DB2-BD59-A6C34878D82A}">
                    <a16:rowId xmlns:a16="http://schemas.microsoft.com/office/drawing/2014/main" val="3382186020"/>
                  </a:ext>
                </a:extLst>
              </a:tr>
              <a:tr h="327651">
                <a:tc>
                  <a:txBody>
                    <a:bodyPr/>
                    <a:lstStyle/>
                    <a:p>
                      <a:r>
                        <a:rPr lang="en-EG" dirty="0"/>
                        <a:t>5</a:t>
                      </a:r>
                    </a:p>
                  </a:txBody>
                  <a:tcPr/>
                </a:tc>
                <a:tc>
                  <a:txBody>
                    <a:bodyPr/>
                    <a:lstStyle/>
                    <a:p>
                      <a:r>
                        <a:rPr lang="en-EG" dirty="0"/>
                        <a:t>78</a:t>
                      </a:r>
                    </a:p>
                  </a:txBody>
                  <a:tcPr/>
                </a:tc>
                <a:tc>
                  <a:txBody>
                    <a:bodyPr/>
                    <a:lstStyle/>
                    <a:p>
                      <a:r>
                        <a:rPr lang="en-EG" dirty="0"/>
                        <a:t>18</a:t>
                      </a:r>
                    </a:p>
                  </a:txBody>
                  <a:tcPr/>
                </a:tc>
                <a:tc>
                  <a:txBody>
                    <a:bodyPr/>
                    <a:lstStyle/>
                    <a:p>
                      <a:r>
                        <a:rPr lang="en-EG" dirty="0"/>
                        <a:t>9</a:t>
                      </a:r>
                    </a:p>
                  </a:txBody>
                  <a:tcPr/>
                </a:tc>
                <a:tc>
                  <a:txBody>
                    <a:bodyPr/>
                    <a:lstStyle/>
                    <a:p>
                      <a:r>
                        <a:rPr lang="en-EG" dirty="0"/>
                        <a:t>30</a:t>
                      </a:r>
                    </a:p>
                  </a:txBody>
                  <a:tcPr/>
                </a:tc>
                <a:tc>
                  <a:txBody>
                    <a:bodyPr/>
                    <a:lstStyle/>
                    <a:p>
                      <a:r>
                        <a:rPr lang="en-EG" dirty="0"/>
                        <a:t>78</a:t>
                      </a:r>
                    </a:p>
                  </a:txBody>
                  <a:tcPr/>
                </a:tc>
                <a:extLst>
                  <a:ext uri="{0D108BD9-81ED-4DB2-BD59-A6C34878D82A}">
                    <a16:rowId xmlns:a16="http://schemas.microsoft.com/office/drawing/2014/main" val="1618022306"/>
                  </a:ext>
                </a:extLst>
              </a:tr>
              <a:tr h="327651">
                <a:tc>
                  <a:txBody>
                    <a:bodyPr/>
                    <a:lstStyle/>
                    <a:p>
                      <a:r>
                        <a:rPr lang="en-EG" dirty="0"/>
                        <a:t>77</a:t>
                      </a:r>
                    </a:p>
                  </a:txBody>
                  <a:tcPr/>
                </a:tc>
                <a:tc>
                  <a:txBody>
                    <a:bodyPr/>
                    <a:lstStyle/>
                    <a:p>
                      <a:r>
                        <a:rPr lang="en-EG" dirty="0"/>
                        <a:t>29</a:t>
                      </a:r>
                    </a:p>
                  </a:txBody>
                  <a:tcPr/>
                </a:tc>
                <a:tc>
                  <a:txBody>
                    <a:bodyPr/>
                    <a:lstStyle/>
                    <a:p>
                      <a:r>
                        <a:rPr lang="en-EG" dirty="0"/>
                        <a:t>54</a:t>
                      </a:r>
                    </a:p>
                  </a:txBody>
                  <a:tcPr/>
                </a:tc>
                <a:tc>
                  <a:txBody>
                    <a:bodyPr/>
                    <a:lstStyle/>
                    <a:p>
                      <a:r>
                        <a:rPr lang="en-EG" dirty="0"/>
                        <a:t>78</a:t>
                      </a:r>
                    </a:p>
                  </a:txBody>
                  <a:tcPr/>
                </a:tc>
                <a:tc>
                  <a:txBody>
                    <a:bodyPr/>
                    <a:lstStyle/>
                    <a:p>
                      <a:r>
                        <a:rPr lang="en-EG" dirty="0"/>
                        <a:t>52</a:t>
                      </a:r>
                    </a:p>
                  </a:txBody>
                  <a:tcPr/>
                </a:tc>
                <a:tc>
                  <a:txBody>
                    <a:bodyPr/>
                    <a:lstStyle/>
                    <a:p>
                      <a:r>
                        <a:rPr lang="en-EG" dirty="0"/>
                        <a:t>77</a:t>
                      </a:r>
                    </a:p>
                  </a:txBody>
                  <a:tcPr/>
                </a:tc>
                <a:extLst>
                  <a:ext uri="{0D108BD9-81ED-4DB2-BD59-A6C34878D82A}">
                    <a16:rowId xmlns:a16="http://schemas.microsoft.com/office/drawing/2014/main" val="240774664"/>
                  </a:ext>
                </a:extLst>
              </a:tr>
              <a:tr h="327651">
                <a:tc>
                  <a:txBody>
                    <a:bodyPr/>
                    <a:lstStyle/>
                    <a:p>
                      <a:r>
                        <a:rPr lang="en-EG" dirty="0"/>
                        <a:t>92</a:t>
                      </a:r>
                    </a:p>
                  </a:txBody>
                  <a:tcPr/>
                </a:tc>
                <a:tc>
                  <a:txBody>
                    <a:bodyPr/>
                    <a:lstStyle/>
                    <a:p>
                      <a:r>
                        <a:rPr lang="en-EG" dirty="0"/>
                        <a:t>43</a:t>
                      </a:r>
                    </a:p>
                  </a:txBody>
                  <a:tcPr/>
                </a:tc>
                <a:tc>
                  <a:txBody>
                    <a:bodyPr/>
                    <a:lstStyle/>
                    <a:p>
                      <a:r>
                        <a:rPr lang="en-EG" dirty="0"/>
                        <a:t>23</a:t>
                      </a:r>
                    </a:p>
                  </a:txBody>
                  <a:tcPr/>
                </a:tc>
                <a:tc>
                  <a:txBody>
                    <a:bodyPr/>
                    <a:lstStyle/>
                    <a:p>
                      <a:r>
                        <a:rPr lang="en-EG" dirty="0"/>
                        <a:t>89</a:t>
                      </a:r>
                    </a:p>
                  </a:txBody>
                  <a:tcPr/>
                </a:tc>
                <a:tc>
                  <a:txBody>
                    <a:bodyPr/>
                    <a:lstStyle/>
                    <a:p>
                      <a:r>
                        <a:rPr lang="en-EG" dirty="0"/>
                        <a:t>91</a:t>
                      </a:r>
                    </a:p>
                  </a:txBody>
                  <a:tcPr/>
                </a:tc>
                <a:tc>
                  <a:txBody>
                    <a:bodyPr/>
                    <a:lstStyle/>
                    <a:p>
                      <a:r>
                        <a:rPr lang="en-EG" dirty="0"/>
                        <a:t>70</a:t>
                      </a:r>
                    </a:p>
                  </a:txBody>
                  <a:tcPr/>
                </a:tc>
                <a:extLst>
                  <a:ext uri="{0D108BD9-81ED-4DB2-BD59-A6C34878D82A}">
                    <a16:rowId xmlns:a16="http://schemas.microsoft.com/office/drawing/2014/main" val="4260455522"/>
                  </a:ext>
                </a:extLst>
              </a:tr>
              <a:tr h="327651">
                <a:tc>
                  <a:txBody>
                    <a:bodyPr/>
                    <a:lstStyle/>
                    <a:p>
                      <a:r>
                        <a:rPr lang="en-EG" dirty="0"/>
                        <a:t>32</a:t>
                      </a:r>
                    </a:p>
                  </a:txBody>
                  <a:tcPr/>
                </a:tc>
                <a:tc>
                  <a:txBody>
                    <a:bodyPr/>
                    <a:lstStyle/>
                    <a:p>
                      <a:r>
                        <a:rPr lang="en-EG" dirty="0"/>
                        <a:t>52</a:t>
                      </a:r>
                    </a:p>
                  </a:txBody>
                  <a:tcPr/>
                </a:tc>
                <a:tc>
                  <a:txBody>
                    <a:bodyPr/>
                    <a:lstStyle/>
                    <a:p>
                      <a:r>
                        <a:rPr lang="en-EG" dirty="0"/>
                        <a:t>54</a:t>
                      </a:r>
                    </a:p>
                  </a:txBody>
                  <a:tcPr/>
                </a:tc>
                <a:tc>
                  <a:txBody>
                    <a:bodyPr/>
                    <a:lstStyle/>
                    <a:p>
                      <a:r>
                        <a:rPr lang="en-EG" dirty="0"/>
                        <a:t>81</a:t>
                      </a:r>
                    </a:p>
                  </a:txBody>
                  <a:tcPr/>
                </a:tc>
                <a:tc>
                  <a:txBody>
                    <a:bodyPr/>
                    <a:lstStyle/>
                    <a:p>
                      <a:r>
                        <a:rPr lang="en-EG" dirty="0"/>
                        <a:t>11</a:t>
                      </a:r>
                    </a:p>
                  </a:txBody>
                  <a:tcPr/>
                </a:tc>
                <a:tc>
                  <a:txBody>
                    <a:bodyPr/>
                    <a:lstStyle/>
                    <a:p>
                      <a:r>
                        <a:rPr lang="en-EG" dirty="0"/>
                        <a:t>14</a:t>
                      </a:r>
                    </a:p>
                  </a:txBody>
                  <a:tcPr/>
                </a:tc>
                <a:extLst>
                  <a:ext uri="{0D108BD9-81ED-4DB2-BD59-A6C34878D82A}">
                    <a16:rowId xmlns:a16="http://schemas.microsoft.com/office/drawing/2014/main" val="1718431964"/>
                  </a:ext>
                </a:extLst>
              </a:tr>
              <a:tr h="327651">
                <a:tc>
                  <a:txBody>
                    <a:bodyPr/>
                    <a:lstStyle/>
                    <a:p>
                      <a:r>
                        <a:rPr lang="en-EG" dirty="0"/>
                        <a:t>87</a:t>
                      </a:r>
                    </a:p>
                  </a:txBody>
                  <a:tcPr/>
                </a:tc>
                <a:tc>
                  <a:txBody>
                    <a:bodyPr/>
                    <a:lstStyle/>
                    <a:p>
                      <a:r>
                        <a:rPr lang="en-EG" dirty="0"/>
                        <a:t>9</a:t>
                      </a:r>
                    </a:p>
                  </a:txBody>
                  <a:tcPr/>
                </a:tc>
                <a:tc>
                  <a:txBody>
                    <a:bodyPr/>
                    <a:lstStyle/>
                    <a:p>
                      <a:r>
                        <a:rPr lang="en-EG" dirty="0"/>
                        <a:t>48</a:t>
                      </a:r>
                    </a:p>
                  </a:txBody>
                  <a:tcPr/>
                </a:tc>
                <a:tc>
                  <a:txBody>
                    <a:bodyPr/>
                    <a:lstStyle/>
                    <a:p>
                      <a:r>
                        <a:rPr lang="en-EG" dirty="0"/>
                        <a:t>95</a:t>
                      </a:r>
                    </a:p>
                  </a:txBody>
                  <a:tcPr/>
                </a:tc>
                <a:tc>
                  <a:txBody>
                    <a:bodyPr/>
                    <a:lstStyle/>
                    <a:p>
                      <a:r>
                        <a:rPr lang="en-EG" dirty="0"/>
                        <a:t>55</a:t>
                      </a:r>
                    </a:p>
                  </a:txBody>
                  <a:tcPr/>
                </a:tc>
                <a:tc>
                  <a:txBody>
                    <a:bodyPr/>
                    <a:lstStyle/>
                    <a:p>
                      <a:r>
                        <a:rPr lang="en-EG" dirty="0"/>
                        <a:t>0</a:t>
                      </a:r>
                    </a:p>
                  </a:txBody>
                  <a:tcPr/>
                </a:tc>
                <a:extLst>
                  <a:ext uri="{0D108BD9-81ED-4DB2-BD59-A6C34878D82A}">
                    <a16:rowId xmlns:a16="http://schemas.microsoft.com/office/drawing/2014/main" val="2543489423"/>
                  </a:ext>
                </a:extLst>
              </a:tr>
            </a:tbl>
          </a:graphicData>
        </a:graphic>
      </p:graphicFrame>
      <p:graphicFrame>
        <p:nvGraphicFramePr>
          <p:cNvPr id="6" name="Table 6">
            <a:extLst>
              <a:ext uri="{FF2B5EF4-FFF2-40B4-BE49-F238E27FC236}">
                <a16:creationId xmlns:a16="http://schemas.microsoft.com/office/drawing/2014/main" id="{2FF19416-6EC7-1948-9A4F-B4966BBFB53D}"/>
              </a:ext>
            </a:extLst>
          </p:cNvPr>
          <p:cNvGraphicFramePr>
            <a:graphicFrameLocks noGrp="1"/>
          </p:cNvGraphicFramePr>
          <p:nvPr/>
        </p:nvGraphicFramePr>
        <p:xfrm>
          <a:off x="589852" y="3846167"/>
          <a:ext cx="3797298" cy="2560320"/>
        </p:xfrm>
        <a:graphic>
          <a:graphicData uri="http://schemas.openxmlformats.org/drawingml/2006/table">
            <a:tbl>
              <a:tblPr firstRow="1" bandRow="1">
                <a:tableStyleId>{5C22544A-7EE6-4342-B048-85BDC9FD1C3A}</a:tableStyleId>
              </a:tblPr>
              <a:tblGrid>
                <a:gridCol w="632883">
                  <a:extLst>
                    <a:ext uri="{9D8B030D-6E8A-4147-A177-3AD203B41FA5}">
                      <a16:colId xmlns:a16="http://schemas.microsoft.com/office/drawing/2014/main" val="1232697274"/>
                    </a:ext>
                  </a:extLst>
                </a:gridCol>
                <a:gridCol w="632883">
                  <a:extLst>
                    <a:ext uri="{9D8B030D-6E8A-4147-A177-3AD203B41FA5}">
                      <a16:colId xmlns:a16="http://schemas.microsoft.com/office/drawing/2014/main" val="3746545703"/>
                    </a:ext>
                  </a:extLst>
                </a:gridCol>
                <a:gridCol w="632883">
                  <a:extLst>
                    <a:ext uri="{9D8B030D-6E8A-4147-A177-3AD203B41FA5}">
                      <a16:colId xmlns:a16="http://schemas.microsoft.com/office/drawing/2014/main" val="888060665"/>
                    </a:ext>
                  </a:extLst>
                </a:gridCol>
                <a:gridCol w="632883">
                  <a:extLst>
                    <a:ext uri="{9D8B030D-6E8A-4147-A177-3AD203B41FA5}">
                      <a16:colId xmlns:a16="http://schemas.microsoft.com/office/drawing/2014/main" val="3914418397"/>
                    </a:ext>
                  </a:extLst>
                </a:gridCol>
                <a:gridCol w="632883">
                  <a:extLst>
                    <a:ext uri="{9D8B030D-6E8A-4147-A177-3AD203B41FA5}">
                      <a16:colId xmlns:a16="http://schemas.microsoft.com/office/drawing/2014/main" val="3396481478"/>
                    </a:ext>
                  </a:extLst>
                </a:gridCol>
                <a:gridCol w="632883">
                  <a:extLst>
                    <a:ext uri="{9D8B030D-6E8A-4147-A177-3AD203B41FA5}">
                      <a16:colId xmlns:a16="http://schemas.microsoft.com/office/drawing/2014/main" val="4233870327"/>
                    </a:ext>
                  </a:extLst>
                </a:gridCol>
              </a:tblGrid>
              <a:tr h="344948">
                <a:tc gridSpan="6">
                  <a:txBody>
                    <a:bodyPr/>
                    <a:lstStyle/>
                    <a:p>
                      <a:r>
                        <a:rPr lang="en-US" dirty="0"/>
                        <a:t>I</a:t>
                      </a:r>
                      <a:r>
                        <a:rPr lang="en-EG" dirty="0"/>
                        <a:t>nput channel 3</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128771835"/>
                  </a:ext>
                </a:extLst>
              </a:tr>
              <a:tr h="344948">
                <a:tc>
                  <a:txBody>
                    <a:bodyPr/>
                    <a:lstStyle/>
                    <a:p>
                      <a:r>
                        <a:rPr lang="en-EG" dirty="0"/>
                        <a:t>78</a:t>
                      </a:r>
                    </a:p>
                  </a:txBody>
                  <a:tcPr/>
                </a:tc>
                <a:tc>
                  <a:txBody>
                    <a:bodyPr/>
                    <a:lstStyle/>
                    <a:p>
                      <a:r>
                        <a:rPr lang="en-EG" dirty="0"/>
                        <a:t>16</a:t>
                      </a:r>
                    </a:p>
                  </a:txBody>
                  <a:tcPr/>
                </a:tc>
                <a:tc>
                  <a:txBody>
                    <a:bodyPr/>
                    <a:lstStyle/>
                    <a:p>
                      <a:r>
                        <a:rPr lang="en-EG" dirty="0"/>
                        <a:t>22</a:t>
                      </a:r>
                    </a:p>
                  </a:txBody>
                  <a:tcPr/>
                </a:tc>
                <a:tc>
                  <a:txBody>
                    <a:bodyPr/>
                    <a:lstStyle/>
                    <a:p>
                      <a:r>
                        <a:rPr lang="en-EG" dirty="0"/>
                        <a:t>76</a:t>
                      </a:r>
                    </a:p>
                  </a:txBody>
                  <a:tcPr/>
                </a:tc>
                <a:tc>
                  <a:txBody>
                    <a:bodyPr/>
                    <a:lstStyle/>
                    <a:p>
                      <a:r>
                        <a:rPr lang="en-EG" dirty="0"/>
                        <a:t>34</a:t>
                      </a:r>
                    </a:p>
                  </a:txBody>
                  <a:tcPr/>
                </a:tc>
                <a:tc>
                  <a:txBody>
                    <a:bodyPr/>
                    <a:lstStyle/>
                    <a:p>
                      <a:r>
                        <a:rPr lang="en-EG" dirty="0"/>
                        <a:t>21</a:t>
                      </a:r>
                    </a:p>
                  </a:txBody>
                  <a:tcPr/>
                </a:tc>
                <a:extLst>
                  <a:ext uri="{0D108BD9-81ED-4DB2-BD59-A6C34878D82A}">
                    <a16:rowId xmlns:a16="http://schemas.microsoft.com/office/drawing/2014/main" val="3672734683"/>
                  </a:ext>
                </a:extLst>
              </a:tr>
              <a:tr h="344948">
                <a:tc>
                  <a:txBody>
                    <a:bodyPr/>
                    <a:lstStyle/>
                    <a:p>
                      <a:r>
                        <a:rPr lang="en-EG" dirty="0"/>
                        <a:t>73</a:t>
                      </a:r>
                    </a:p>
                  </a:txBody>
                  <a:tcPr/>
                </a:tc>
                <a:tc>
                  <a:txBody>
                    <a:bodyPr/>
                    <a:lstStyle/>
                    <a:p>
                      <a:r>
                        <a:rPr lang="en-EG" dirty="0"/>
                        <a:t>38</a:t>
                      </a:r>
                    </a:p>
                  </a:txBody>
                  <a:tcPr/>
                </a:tc>
                <a:tc>
                  <a:txBody>
                    <a:bodyPr/>
                    <a:lstStyle/>
                    <a:p>
                      <a:r>
                        <a:rPr lang="en-EG" dirty="0"/>
                        <a:t>18</a:t>
                      </a:r>
                    </a:p>
                  </a:txBody>
                  <a:tcPr/>
                </a:tc>
                <a:tc>
                  <a:txBody>
                    <a:bodyPr/>
                    <a:lstStyle/>
                    <a:p>
                      <a:r>
                        <a:rPr lang="en-EG" dirty="0"/>
                        <a:t>50</a:t>
                      </a:r>
                    </a:p>
                  </a:txBody>
                  <a:tcPr/>
                </a:tc>
                <a:tc>
                  <a:txBody>
                    <a:bodyPr/>
                    <a:lstStyle/>
                    <a:p>
                      <a:r>
                        <a:rPr lang="en-EG" dirty="0"/>
                        <a:t>19</a:t>
                      </a:r>
                    </a:p>
                  </a:txBody>
                  <a:tcPr/>
                </a:tc>
                <a:tc>
                  <a:txBody>
                    <a:bodyPr/>
                    <a:lstStyle/>
                    <a:p>
                      <a:r>
                        <a:rPr lang="en-EG" dirty="0"/>
                        <a:t>22</a:t>
                      </a:r>
                    </a:p>
                  </a:txBody>
                  <a:tcPr/>
                </a:tc>
                <a:extLst>
                  <a:ext uri="{0D108BD9-81ED-4DB2-BD59-A6C34878D82A}">
                    <a16:rowId xmlns:a16="http://schemas.microsoft.com/office/drawing/2014/main" val="3942506466"/>
                  </a:ext>
                </a:extLst>
              </a:tr>
              <a:tr h="344948">
                <a:tc>
                  <a:txBody>
                    <a:bodyPr/>
                    <a:lstStyle/>
                    <a:p>
                      <a:r>
                        <a:rPr lang="en-EG" dirty="0"/>
                        <a:t>84</a:t>
                      </a:r>
                    </a:p>
                  </a:txBody>
                  <a:tcPr/>
                </a:tc>
                <a:tc>
                  <a:txBody>
                    <a:bodyPr/>
                    <a:lstStyle/>
                    <a:p>
                      <a:r>
                        <a:rPr lang="en-EG" dirty="0"/>
                        <a:t>46</a:t>
                      </a:r>
                    </a:p>
                  </a:txBody>
                  <a:tcPr/>
                </a:tc>
                <a:tc>
                  <a:txBody>
                    <a:bodyPr/>
                    <a:lstStyle/>
                    <a:p>
                      <a:r>
                        <a:rPr lang="en-EG" dirty="0"/>
                        <a:t>39</a:t>
                      </a:r>
                    </a:p>
                  </a:txBody>
                  <a:tcPr/>
                </a:tc>
                <a:tc>
                  <a:txBody>
                    <a:bodyPr/>
                    <a:lstStyle/>
                    <a:p>
                      <a:r>
                        <a:rPr lang="en-EG" dirty="0"/>
                        <a:t>23</a:t>
                      </a:r>
                    </a:p>
                  </a:txBody>
                  <a:tcPr/>
                </a:tc>
                <a:tc>
                  <a:txBody>
                    <a:bodyPr/>
                    <a:lstStyle/>
                    <a:p>
                      <a:r>
                        <a:rPr lang="en-EG" dirty="0"/>
                        <a:t>6</a:t>
                      </a:r>
                    </a:p>
                  </a:txBody>
                  <a:tcPr/>
                </a:tc>
                <a:tc>
                  <a:txBody>
                    <a:bodyPr/>
                    <a:lstStyle/>
                    <a:p>
                      <a:r>
                        <a:rPr lang="en-EG" dirty="0"/>
                        <a:t>41</a:t>
                      </a:r>
                    </a:p>
                  </a:txBody>
                  <a:tcPr/>
                </a:tc>
                <a:extLst>
                  <a:ext uri="{0D108BD9-81ED-4DB2-BD59-A6C34878D82A}">
                    <a16:rowId xmlns:a16="http://schemas.microsoft.com/office/drawing/2014/main" val="80904749"/>
                  </a:ext>
                </a:extLst>
              </a:tr>
              <a:tr h="344948">
                <a:tc>
                  <a:txBody>
                    <a:bodyPr/>
                    <a:lstStyle/>
                    <a:p>
                      <a:r>
                        <a:rPr lang="en-EG" dirty="0"/>
                        <a:t>8</a:t>
                      </a:r>
                    </a:p>
                  </a:txBody>
                  <a:tcPr/>
                </a:tc>
                <a:tc>
                  <a:txBody>
                    <a:bodyPr/>
                    <a:lstStyle/>
                    <a:p>
                      <a:r>
                        <a:rPr lang="en-EG" dirty="0"/>
                        <a:t>38</a:t>
                      </a:r>
                    </a:p>
                  </a:txBody>
                  <a:tcPr/>
                </a:tc>
                <a:tc>
                  <a:txBody>
                    <a:bodyPr/>
                    <a:lstStyle/>
                    <a:p>
                      <a:r>
                        <a:rPr lang="en-EG" dirty="0"/>
                        <a:t>44</a:t>
                      </a:r>
                    </a:p>
                  </a:txBody>
                  <a:tcPr/>
                </a:tc>
                <a:tc>
                  <a:txBody>
                    <a:bodyPr/>
                    <a:lstStyle/>
                    <a:p>
                      <a:r>
                        <a:rPr lang="en-EG" dirty="0"/>
                        <a:t>5</a:t>
                      </a:r>
                    </a:p>
                  </a:txBody>
                  <a:tcPr/>
                </a:tc>
                <a:tc>
                  <a:txBody>
                    <a:bodyPr/>
                    <a:lstStyle/>
                    <a:p>
                      <a:r>
                        <a:rPr lang="en-EG" dirty="0"/>
                        <a:t>66</a:t>
                      </a:r>
                    </a:p>
                  </a:txBody>
                  <a:tcPr/>
                </a:tc>
                <a:tc>
                  <a:txBody>
                    <a:bodyPr/>
                    <a:lstStyle/>
                    <a:p>
                      <a:r>
                        <a:rPr lang="en-EG" dirty="0"/>
                        <a:t>75</a:t>
                      </a:r>
                    </a:p>
                  </a:txBody>
                  <a:tcPr/>
                </a:tc>
                <a:extLst>
                  <a:ext uri="{0D108BD9-81ED-4DB2-BD59-A6C34878D82A}">
                    <a16:rowId xmlns:a16="http://schemas.microsoft.com/office/drawing/2014/main" val="2090138181"/>
                  </a:ext>
                </a:extLst>
              </a:tr>
              <a:tr h="344948">
                <a:tc>
                  <a:txBody>
                    <a:bodyPr/>
                    <a:lstStyle/>
                    <a:p>
                      <a:r>
                        <a:rPr lang="en-EG" dirty="0"/>
                        <a:t>0</a:t>
                      </a:r>
                    </a:p>
                  </a:txBody>
                  <a:tcPr/>
                </a:tc>
                <a:tc>
                  <a:txBody>
                    <a:bodyPr/>
                    <a:lstStyle/>
                    <a:p>
                      <a:r>
                        <a:rPr lang="en-EG" dirty="0"/>
                        <a:t>19</a:t>
                      </a:r>
                    </a:p>
                  </a:txBody>
                  <a:tcPr/>
                </a:tc>
                <a:tc>
                  <a:txBody>
                    <a:bodyPr/>
                    <a:lstStyle/>
                    <a:p>
                      <a:r>
                        <a:rPr lang="en-EG" dirty="0"/>
                        <a:t>58</a:t>
                      </a:r>
                    </a:p>
                  </a:txBody>
                  <a:tcPr/>
                </a:tc>
                <a:tc>
                  <a:txBody>
                    <a:bodyPr/>
                    <a:lstStyle/>
                    <a:p>
                      <a:r>
                        <a:rPr lang="en-EG" dirty="0"/>
                        <a:t>38</a:t>
                      </a:r>
                    </a:p>
                  </a:txBody>
                  <a:tcPr/>
                </a:tc>
                <a:tc>
                  <a:txBody>
                    <a:bodyPr/>
                    <a:lstStyle/>
                    <a:p>
                      <a:r>
                        <a:rPr lang="en-EG" dirty="0"/>
                        <a:t>56</a:t>
                      </a:r>
                    </a:p>
                  </a:txBody>
                  <a:tcPr/>
                </a:tc>
                <a:tc>
                  <a:txBody>
                    <a:bodyPr/>
                    <a:lstStyle/>
                    <a:p>
                      <a:r>
                        <a:rPr lang="en-EG" dirty="0"/>
                        <a:t>19</a:t>
                      </a:r>
                    </a:p>
                  </a:txBody>
                  <a:tcPr/>
                </a:tc>
                <a:extLst>
                  <a:ext uri="{0D108BD9-81ED-4DB2-BD59-A6C34878D82A}">
                    <a16:rowId xmlns:a16="http://schemas.microsoft.com/office/drawing/2014/main" val="1822396963"/>
                  </a:ext>
                </a:extLst>
              </a:tr>
              <a:tr h="344948">
                <a:tc>
                  <a:txBody>
                    <a:bodyPr/>
                    <a:lstStyle/>
                    <a:p>
                      <a:r>
                        <a:rPr lang="en-EG" dirty="0"/>
                        <a:t>55</a:t>
                      </a:r>
                    </a:p>
                  </a:txBody>
                  <a:tcPr/>
                </a:tc>
                <a:tc>
                  <a:txBody>
                    <a:bodyPr/>
                    <a:lstStyle/>
                    <a:p>
                      <a:r>
                        <a:rPr lang="en-EG" dirty="0"/>
                        <a:t>38</a:t>
                      </a:r>
                    </a:p>
                  </a:txBody>
                  <a:tcPr/>
                </a:tc>
                <a:tc>
                  <a:txBody>
                    <a:bodyPr/>
                    <a:lstStyle/>
                    <a:p>
                      <a:r>
                        <a:rPr lang="en-EG" dirty="0"/>
                        <a:t>49</a:t>
                      </a:r>
                    </a:p>
                  </a:txBody>
                  <a:tcPr/>
                </a:tc>
                <a:tc>
                  <a:txBody>
                    <a:bodyPr/>
                    <a:lstStyle/>
                    <a:p>
                      <a:r>
                        <a:rPr lang="en-EG" dirty="0"/>
                        <a:t>97</a:t>
                      </a:r>
                    </a:p>
                  </a:txBody>
                  <a:tcPr/>
                </a:tc>
                <a:tc>
                  <a:txBody>
                    <a:bodyPr/>
                    <a:lstStyle/>
                    <a:p>
                      <a:r>
                        <a:rPr lang="en-EG" dirty="0"/>
                        <a:t>18</a:t>
                      </a:r>
                    </a:p>
                  </a:txBody>
                  <a:tcPr/>
                </a:tc>
                <a:tc>
                  <a:txBody>
                    <a:bodyPr/>
                    <a:lstStyle/>
                    <a:p>
                      <a:r>
                        <a:rPr lang="en-EG" dirty="0"/>
                        <a:t>8</a:t>
                      </a:r>
                    </a:p>
                  </a:txBody>
                  <a:tcPr/>
                </a:tc>
                <a:extLst>
                  <a:ext uri="{0D108BD9-81ED-4DB2-BD59-A6C34878D82A}">
                    <a16:rowId xmlns:a16="http://schemas.microsoft.com/office/drawing/2014/main" val="619348641"/>
                  </a:ext>
                </a:extLst>
              </a:tr>
            </a:tbl>
          </a:graphicData>
        </a:graphic>
      </p:graphicFrame>
    </p:spTree>
    <p:extLst>
      <p:ext uri="{BB962C8B-B14F-4D97-AF65-F5344CB8AC3E}">
        <p14:creationId xmlns:p14="http://schemas.microsoft.com/office/powerpoint/2010/main" val="80127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D8224EF-52A9-5748-9EBA-EF1F1D89AD78}"/>
              </a:ext>
            </a:extLst>
          </p:cNvPr>
          <p:cNvGraphicFramePr>
            <a:graphicFrameLocks noGrp="1"/>
          </p:cNvGraphicFramePr>
          <p:nvPr>
            <p:ph idx="1"/>
            <p:extLst>
              <p:ext uri="{D42A27DB-BD31-4B8C-83A1-F6EECF244321}">
                <p14:modId xmlns:p14="http://schemas.microsoft.com/office/powerpoint/2010/main" val="1190894370"/>
              </p:ext>
            </p:extLst>
          </p:nvPr>
        </p:nvGraphicFramePr>
        <p:xfrm>
          <a:off x="677688" y="2792790"/>
          <a:ext cx="8596311" cy="14833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79839680"/>
                    </a:ext>
                  </a:extLst>
                </a:gridCol>
                <a:gridCol w="2865437">
                  <a:extLst>
                    <a:ext uri="{9D8B030D-6E8A-4147-A177-3AD203B41FA5}">
                      <a16:colId xmlns:a16="http://schemas.microsoft.com/office/drawing/2014/main" val="1640098838"/>
                    </a:ext>
                  </a:extLst>
                </a:gridCol>
                <a:gridCol w="2865437">
                  <a:extLst>
                    <a:ext uri="{9D8B030D-6E8A-4147-A177-3AD203B41FA5}">
                      <a16:colId xmlns:a16="http://schemas.microsoft.com/office/drawing/2014/main" val="29433648"/>
                    </a:ext>
                  </a:extLst>
                </a:gridCol>
              </a:tblGrid>
              <a:tr h="370840">
                <a:tc gridSpan="3">
                  <a:txBody>
                    <a:bodyPr/>
                    <a:lstStyle/>
                    <a:p>
                      <a:r>
                        <a:rPr lang="en-US" dirty="0"/>
                        <a:t>O</a:t>
                      </a:r>
                      <a:r>
                        <a:rPr lang="en-EG" dirty="0"/>
                        <a:t>utput channel 2</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9541031"/>
                  </a:ext>
                </a:extLst>
              </a:tr>
              <a:tr h="370840">
                <a:tc>
                  <a:txBody>
                    <a:bodyPr/>
                    <a:lstStyle/>
                    <a:p>
                      <a:r>
                        <a:rPr lang="en-EG" dirty="0"/>
                        <a:t>75</a:t>
                      </a:r>
                    </a:p>
                  </a:txBody>
                  <a:tcPr/>
                </a:tc>
                <a:tc>
                  <a:txBody>
                    <a:bodyPr/>
                    <a:lstStyle/>
                    <a:p>
                      <a:r>
                        <a:rPr lang="en-EG" dirty="0"/>
                        <a:t>60</a:t>
                      </a:r>
                    </a:p>
                  </a:txBody>
                  <a:tcPr/>
                </a:tc>
                <a:tc>
                  <a:txBody>
                    <a:bodyPr/>
                    <a:lstStyle/>
                    <a:p>
                      <a:r>
                        <a:rPr lang="en-EG" dirty="0"/>
                        <a:t>78</a:t>
                      </a:r>
                    </a:p>
                  </a:txBody>
                  <a:tcPr/>
                </a:tc>
                <a:extLst>
                  <a:ext uri="{0D108BD9-81ED-4DB2-BD59-A6C34878D82A}">
                    <a16:rowId xmlns:a16="http://schemas.microsoft.com/office/drawing/2014/main" val="929561259"/>
                  </a:ext>
                </a:extLst>
              </a:tr>
              <a:tr h="370840">
                <a:tc>
                  <a:txBody>
                    <a:bodyPr/>
                    <a:lstStyle/>
                    <a:p>
                      <a:r>
                        <a:rPr lang="en-EG" dirty="0"/>
                        <a:t>92</a:t>
                      </a:r>
                    </a:p>
                  </a:txBody>
                  <a:tcPr/>
                </a:tc>
                <a:tc>
                  <a:txBody>
                    <a:bodyPr/>
                    <a:lstStyle/>
                    <a:p>
                      <a:r>
                        <a:rPr lang="en-EG" dirty="0"/>
                        <a:t>89</a:t>
                      </a:r>
                    </a:p>
                  </a:txBody>
                  <a:tcPr/>
                </a:tc>
                <a:tc>
                  <a:txBody>
                    <a:bodyPr/>
                    <a:lstStyle/>
                    <a:p>
                      <a:r>
                        <a:rPr lang="en-EG" dirty="0"/>
                        <a:t>91</a:t>
                      </a:r>
                    </a:p>
                  </a:txBody>
                  <a:tcPr/>
                </a:tc>
                <a:extLst>
                  <a:ext uri="{0D108BD9-81ED-4DB2-BD59-A6C34878D82A}">
                    <a16:rowId xmlns:a16="http://schemas.microsoft.com/office/drawing/2014/main" val="3492436323"/>
                  </a:ext>
                </a:extLst>
              </a:tr>
              <a:tr h="370840">
                <a:tc>
                  <a:txBody>
                    <a:bodyPr/>
                    <a:lstStyle/>
                    <a:p>
                      <a:r>
                        <a:rPr lang="en-EG" dirty="0"/>
                        <a:t>87</a:t>
                      </a:r>
                    </a:p>
                  </a:txBody>
                  <a:tcPr/>
                </a:tc>
                <a:tc>
                  <a:txBody>
                    <a:bodyPr/>
                    <a:lstStyle/>
                    <a:p>
                      <a:r>
                        <a:rPr lang="en-EG" dirty="0"/>
                        <a:t>95</a:t>
                      </a:r>
                    </a:p>
                  </a:txBody>
                  <a:tcPr/>
                </a:tc>
                <a:tc>
                  <a:txBody>
                    <a:bodyPr/>
                    <a:lstStyle/>
                    <a:p>
                      <a:r>
                        <a:rPr lang="en-EG" dirty="0"/>
                        <a:t>55</a:t>
                      </a:r>
                    </a:p>
                  </a:txBody>
                  <a:tcPr/>
                </a:tc>
                <a:extLst>
                  <a:ext uri="{0D108BD9-81ED-4DB2-BD59-A6C34878D82A}">
                    <a16:rowId xmlns:a16="http://schemas.microsoft.com/office/drawing/2014/main" val="1955344478"/>
                  </a:ext>
                </a:extLst>
              </a:tr>
            </a:tbl>
          </a:graphicData>
        </a:graphic>
      </p:graphicFrame>
      <p:sp>
        <p:nvSpPr>
          <p:cNvPr id="4" name="Slide Number Placeholder 3">
            <a:extLst>
              <a:ext uri="{FF2B5EF4-FFF2-40B4-BE49-F238E27FC236}">
                <a16:creationId xmlns:a16="http://schemas.microsoft.com/office/drawing/2014/main" id="{54771B08-0FDB-3D4D-AC23-2B18E9855C67}"/>
              </a:ext>
            </a:extLst>
          </p:cNvPr>
          <p:cNvSpPr>
            <a:spLocks noGrp="1"/>
          </p:cNvSpPr>
          <p:nvPr>
            <p:ph type="sldNum" sz="quarter" idx="12"/>
          </p:nvPr>
        </p:nvSpPr>
        <p:spPr/>
        <p:txBody>
          <a:bodyPr/>
          <a:lstStyle/>
          <a:p>
            <a:fld id="{3A98EE3D-8CD1-4C3F-BD1C-C98C9596463C}" type="slidenum">
              <a:rPr lang="en-US" smtClean="0"/>
              <a:pPr/>
              <a:t>93</a:t>
            </a:fld>
            <a:endParaRPr lang="en-US" dirty="0"/>
          </a:p>
        </p:txBody>
      </p:sp>
      <p:graphicFrame>
        <p:nvGraphicFramePr>
          <p:cNvPr id="6" name="Table 7">
            <a:extLst>
              <a:ext uri="{FF2B5EF4-FFF2-40B4-BE49-F238E27FC236}">
                <a16:creationId xmlns:a16="http://schemas.microsoft.com/office/drawing/2014/main" id="{6B1065A5-01EC-0749-8ECD-6FF1DCE14A01}"/>
              </a:ext>
            </a:extLst>
          </p:cNvPr>
          <p:cNvGraphicFramePr>
            <a:graphicFrameLocks noGrp="1"/>
          </p:cNvGraphicFramePr>
          <p:nvPr>
            <p:extLst>
              <p:ext uri="{D42A27DB-BD31-4B8C-83A1-F6EECF244321}">
                <p14:modId xmlns:p14="http://schemas.microsoft.com/office/powerpoint/2010/main" val="1676888129"/>
              </p:ext>
            </p:extLst>
          </p:nvPr>
        </p:nvGraphicFramePr>
        <p:xfrm>
          <a:off x="677689" y="1102995"/>
          <a:ext cx="8596311" cy="1478856"/>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623750788"/>
                    </a:ext>
                  </a:extLst>
                </a:gridCol>
                <a:gridCol w="2865437">
                  <a:extLst>
                    <a:ext uri="{9D8B030D-6E8A-4147-A177-3AD203B41FA5}">
                      <a16:colId xmlns:a16="http://schemas.microsoft.com/office/drawing/2014/main" val="2680268349"/>
                    </a:ext>
                  </a:extLst>
                </a:gridCol>
                <a:gridCol w="2865437">
                  <a:extLst>
                    <a:ext uri="{9D8B030D-6E8A-4147-A177-3AD203B41FA5}">
                      <a16:colId xmlns:a16="http://schemas.microsoft.com/office/drawing/2014/main" val="440233065"/>
                    </a:ext>
                  </a:extLst>
                </a:gridCol>
              </a:tblGrid>
              <a:tr h="328671">
                <a:tc gridSpan="3">
                  <a:txBody>
                    <a:bodyPr/>
                    <a:lstStyle/>
                    <a:p>
                      <a:r>
                        <a:rPr lang="en-US" dirty="0"/>
                        <a:t>O</a:t>
                      </a:r>
                      <a:r>
                        <a:rPr lang="en-EG" dirty="0"/>
                        <a:t>utput channel 1</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140620475"/>
                  </a:ext>
                </a:extLst>
              </a:tr>
              <a:tr h="371032">
                <a:tc>
                  <a:txBody>
                    <a:bodyPr/>
                    <a:lstStyle/>
                    <a:p>
                      <a:r>
                        <a:rPr lang="en-EG" dirty="0"/>
                        <a:t>98</a:t>
                      </a:r>
                    </a:p>
                  </a:txBody>
                  <a:tcPr/>
                </a:tc>
                <a:tc>
                  <a:txBody>
                    <a:bodyPr/>
                    <a:lstStyle/>
                    <a:p>
                      <a:r>
                        <a:rPr lang="en-EG" dirty="0"/>
                        <a:t>77</a:t>
                      </a:r>
                    </a:p>
                  </a:txBody>
                  <a:tcPr/>
                </a:tc>
                <a:tc>
                  <a:txBody>
                    <a:bodyPr/>
                    <a:lstStyle/>
                    <a:p>
                      <a:r>
                        <a:rPr lang="en-EG" dirty="0"/>
                        <a:t>74</a:t>
                      </a:r>
                    </a:p>
                  </a:txBody>
                  <a:tcPr/>
                </a:tc>
                <a:extLst>
                  <a:ext uri="{0D108BD9-81ED-4DB2-BD59-A6C34878D82A}">
                    <a16:rowId xmlns:a16="http://schemas.microsoft.com/office/drawing/2014/main" val="382387946"/>
                  </a:ext>
                </a:extLst>
              </a:tr>
              <a:tr h="371032">
                <a:tc>
                  <a:txBody>
                    <a:bodyPr/>
                    <a:lstStyle/>
                    <a:p>
                      <a:r>
                        <a:rPr lang="en-EG" dirty="0"/>
                        <a:t>99</a:t>
                      </a:r>
                    </a:p>
                  </a:txBody>
                  <a:tcPr/>
                </a:tc>
                <a:tc>
                  <a:txBody>
                    <a:bodyPr/>
                    <a:lstStyle/>
                    <a:p>
                      <a:r>
                        <a:rPr lang="en-EG" dirty="0"/>
                        <a:t>72</a:t>
                      </a:r>
                    </a:p>
                  </a:txBody>
                  <a:tcPr/>
                </a:tc>
                <a:tc>
                  <a:txBody>
                    <a:bodyPr/>
                    <a:lstStyle/>
                    <a:p>
                      <a:r>
                        <a:rPr lang="en-EG" dirty="0"/>
                        <a:t>91</a:t>
                      </a:r>
                    </a:p>
                  </a:txBody>
                  <a:tcPr/>
                </a:tc>
                <a:extLst>
                  <a:ext uri="{0D108BD9-81ED-4DB2-BD59-A6C34878D82A}">
                    <a16:rowId xmlns:a16="http://schemas.microsoft.com/office/drawing/2014/main" val="1813520285"/>
                  </a:ext>
                </a:extLst>
              </a:tr>
              <a:tr h="371032">
                <a:tc>
                  <a:txBody>
                    <a:bodyPr/>
                    <a:lstStyle/>
                    <a:p>
                      <a:r>
                        <a:rPr lang="en-EG" dirty="0"/>
                        <a:t>92</a:t>
                      </a:r>
                    </a:p>
                  </a:txBody>
                  <a:tcPr/>
                </a:tc>
                <a:tc>
                  <a:txBody>
                    <a:bodyPr/>
                    <a:lstStyle/>
                    <a:p>
                      <a:r>
                        <a:rPr lang="en-EG" dirty="0"/>
                        <a:t>96</a:t>
                      </a:r>
                    </a:p>
                  </a:txBody>
                  <a:tcPr/>
                </a:tc>
                <a:tc>
                  <a:txBody>
                    <a:bodyPr/>
                    <a:lstStyle/>
                    <a:p>
                      <a:r>
                        <a:rPr lang="en-EG" dirty="0"/>
                        <a:t>79</a:t>
                      </a:r>
                    </a:p>
                  </a:txBody>
                  <a:tcPr/>
                </a:tc>
                <a:extLst>
                  <a:ext uri="{0D108BD9-81ED-4DB2-BD59-A6C34878D82A}">
                    <a16:rowId xmlns:a16="http://schemas.microsoft.com/office/drawing/2014/main" val="4133414018"/>
                  </a:ext>
                </a:extLst>
              </a:tr>
            </a:tbl>
          </a:graphicData>
        </a:graphic>
      </p:graphicFrame>
      <p:graphicFrame>
        <p:nvGraphicFramePr>
          <p:cNvPr id="7" name="Table 3">
            <a:extLst>
              <a:ext uri="{FF2B5EF4-FFF2-40B4-BE49-F238E27FC236}">
                <a16:creationId xmlns:a16="http://schemas.microsoft.com/office/drawing/2014/main" id="{3844D673-E664-5A4A-8532-A8B18B12518D}"/>
              </a:ext>
            </a:extLst>
          </p:cNvPr>
          <p:cNvGraphicFramePr>
            <a:graphicFrameLocks noGrp="1"/>
          </p:cNvGraphicFramePr>
          <p:nvPr>
            <p:extLst>
              <p:ext uri="{D42A27DB-BD31-4B8C-83A1-F6EECF244321}">
                <p14:modId xmlns:p14="http://schemas.microsoft.com/office/powerpoint/2010/main" val="928179970"/>
              </p:ext>
            </p:extLst>
          </p:nvPr>
        </p:nvGraphicFramePr>
        <p:xfrm>
          <a:off x="677688" y="4558002"/>
          <a:ext cx="8596311" cy="148336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705022401"/>
                    </a:ext>
                  </a:extLst>
                </a:gridCol>
                <a:gridCol w="2865437">
                  <a:extLst>
                    <a:ext uri="{9D8B030D-6E8A-4147-A177-3AD203B41FA5}">
                      <a16:colId xmlns:a16="http://schemas.microsoft.com/office/drawing/2014/main" val="3632215668"/>
                    </a:ext>
                  </a:extLst>
                </a:gridCol>
                <a:gridCol w="2865437">
                  <a:extLst>
                    <a:ext uri="{9D8B030D-6E8A-4147-A177-3AD203B41FA5}">
                      <a16:colId xmlns:a16="http://schemas.microsoft.com/office/drawing/2014/main" val="2683336687"/>
                    </a:ext>
                  </a:extLst>
                </a:gridCol>
              </a:tblGrid>
              <a:tr h="370840">
                <a:tc gridSpan="3">
                  <a:txBody>
                    <a:bodyPr/>
                    <a:lstStyle/>
                    <a:p>
                      <a:pPr algn="ctr"/>
                      <a:r>
                        <a:rPr lang="en-US" dirty="0"/>
                        <a:t>O</a:t>
                      </a:r>
                      <a:r>
                        <a:rPr lang="en-EG" dirty="0"/>
                        <a:t>utput channel 3</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796799004"/>
                  </a:ext>
                </a:extLst>
              </a:tr>
              <a:tr h="370840">
                <a:tc>
                  <a:txBody>
                    <a:bodyPr/>
                    <a:lstStyle/>
                    <a:p>
                      <a:r>
                        <a:rPr lang="en-EG" dirty="0"/>
                        <a:t>78</a:t>
                      </a:r>
                    </a:p>
                  </a:txBody>
                  <a:tcPr/>
                </a:tc>
                <a:tc>
                  <a:txBody>
                    <a:bodyPr/>
                    <a:lstStyle/>
                    <a:p>
                      <a:r>
                        <a:rPr lang="en-EG" dirty="0"/>
                        <a:t>76</a:t>
                      </a:r>
                    </a:p>
                  </a:txBody>
                  <a:tcPr/>
                </a:tc>
                <a:tc>
                  <a:txBody>
                    <a:bodyPr/>
                    <a:lstStyle/>
                    <a:p>
                      <a:r>
                        <a:rPr lang="en-EG" dirty="0"/>
                        <a:t>34</a:t>
                      </a:r>
                    </a:p>
                  </a:txBody>
                  <a:tcPr/>
                </a:tc>
                <a:extLst>
                  <a:ext uri="{0D108BD9-81ED-4DB2-BD59-A6C34878D82A}">
                    <a16:rowId xmlns:a16="http://schemas.microsoft.com/office/drawing/2014/main" val="3184764445"/>
                  </a:ext>
                </a:extLst>
              </a:tr>
              <a:tr h="370840">
                <a:tc>
                  <a:txBody>
                    <a:bodyPr/>
                    <a:lstStyle/>
                    <a:p>
                      <a:r>
                        <a:rPr lang="en-EG" dirty="0"/>
                        <a:t>84</a:t>
                      </a:r>
                    </a:p>
                  </a:txBody>
                  <a:tcPr/>
                </a:tc>
                <a:tc>
                  <a:txBody>
                    <a:bodyPr/>
                    <a:lstStyle/>
                    <a:p>
                      <a:r>
                        <a:rPr lang="en-EG" dirty="0"/>
                        <a:t>44</a:t>
                      </a:r>
                    </a:p>
                  </a:txBody>
                  <a:tcPr/>
                </a:tc>
                <a:tc>
                  <a:txBody>
                    <a:bodyPr/>
                    <a:lstStyle/>
                    <a:p>
                      <a:r>
                        <a:rPr lang="en-EG" dirty="0"/>
                        <a:t>75</a:t>
                      </a:r>
                    </a:p>
                  </a:txBody>
                  <a:tcPr/>
                </a:tc>
                <a:extLst>
                  <a:ext uri="{0D108BD9-81ED-4DB2-BD59-A6C34878D82A}">
                    <a16:rowId xmlns:a16="http://schemas.microsoft.com/office/drawing/2014/main" val="2807530509"/>
                  </a:ext>
                </a:extLst>
              </a:tr>
              <a:tr h="370840">
                <a:tc>
                  <a:txBody>
                    <a:bodyPr/>
                    <a:lstStyle/>
                    <a:p>
                      <a:r>
                        <a:rPr lang="en-EG" dirty="0"/>
                        <a:t>55</a:t>
                      </a:r>
                    </a:p>
                  </a:txBody>
                  <a:tcPr/>
                </a:tc>
                <a:tc>
                  <a:txBody>
                    <a:bodyPr/>
                    <a:lstStyle/>
                    <a:p>
                      <a:r>
                        <a:rPr lang="en-EG" dirty="0"/>
                        <a:t>97</a:t>
                      </a:r>
                    </a:p>
                  </a:txBody>
                  <a:tcPr/>
                </a:tc>
                <a:tc>
                  <a:txBody>
                    <a:bodyPr/>
                    <a:lstStyle/>
                    <a:p>
                      <a:r>
                        <a:rPr lang="en-EG" dirty="0"/>
                        <a:t>56</a:t>
                      </a:r>
                    </a:p>
                  </a:txBody>
                  <a:tcPr/>
                </a:tc>
                <a:extLst>
                  <a:ext uri="{0D108BD9-81ED-4DB2-BD59-A6C34878D82A}">
                    <a16:rowId xmlns:a16="http://schemas.microsoft.com/office/drawing/2014/main" val="1845471369"/>
                  </a:ext>
                </a:extLst>
              </a:tr>
            </a:tbl>
          </a:graphicData>
        </a:graphic>
      </p:graphicFrame>
    </p:spTree>
    <p:extLst>
      <p:ext uri="{BB962C8B-B14F-4D97-AF65-F5344CB8AC3E}">
        <p14:creationId xmlns:p14="http://schemas.microsoft.com/office/powerpoint/2010/main" val="5242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normAutofit/>
          </a:bodyPr>
          <a:lstStyle/>
          <a:p>
            <a:r>
              <a:rPr lang="en-US" b="1" dirty="0">
                <a:effectLst>
                  <a:outerShdw blurRad="38100" dist="38100" dir="2700000" algn="tl">
                    <a:srgbClr val="000000">
                      <a:alpha val="43137"/>
                    </a:srgbClr>
                  </a:outerShdw>
                </a:effectLst>
              </a:rPr>
              <a:t>Simulation Results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Content Placeholder 4">
            <a:extLst>
              <a:ext uri="{FF2B5EF4-FFF2-40B4-BE49-F238E27FC236}">
                <a16:creationId xmlns:a16="http://schemas.microsoft.com/office/drawing/2014/main" id="{74397D4D-5A92-D445-8029-6DCDAD6FA87A}"/>
              </a:ext>
            </a:extLst>
          </p:cNvPr>
          <p:cNvSpPr>
            <a:spLocks noGrp="1"/>
          </p:cNvSpPr>
          <p:nvPr>
            <p:ph sz="half" idx="2"/>
          </p:nvPr>
        </p:nvSpPr>
        <p:spPr/>
        <p:txBody>
          <a:bodyPr/>
          <a:lstStyle/>
          <a:p>
            <a:endParaRPr lang="en-EG"/>
          </a:p>
        </p:txBody>
      </p:sp>
      <p:sp>
        <p:nvSpPr>
          <p:cNvPr id="9" name="Content Placeholder 8">
            <a:extLst>
              <a:ext uri="{FF2B5EF4-FFF2-40B4-BE49-F238E27FC236}">
                <a16:creationId xmlns:a16="http://schemas.microsoft.com/office/drawing/2014/main" id="{E96B24E0-B069-7E4A-8608-C34615C2DB61}"/>
              </a:ext>
            </a:extLst>
          </p:cNvPr>
          <p:cNvSpPr>
            <a:spLocks noGrp="1"/>
          </p:cNvSpPr>
          <p:nvPr>
            <p:ph sz="quarter" idx="4"/>
          </p:nvPr>
        </p:nvSpPr>
        <p:spPr/>
        <p:txBody>
          <a:bodyPr/>
          <a:lstStyle/>
          <a:p>
            <a:endParaRPr lang="en-EG"/>
          </a:p>
        </p:txBody>
      </p:sp>
      <p:pic>
        <p:nvPicPr>
          <p:cNvPr id="12" name="Picture 11">
            <a:extLst>
              <a:ext uri="{FF2B5EF4-FFF2-40B4-BE49-F238E27FC236}">
                <a16:creationId xmlns:a16="http://schemas.microsoft.com/office/drawing/2014/main" id="{3ED4F5BD-BFA2-5F4E-AAD9-38CB769EE2EF}"/>
              </a:ext>
            </a:extLst>
          </p:cNvPr>
          <p:cNvPicPr/>
          <p:nvPr/>
        </p:nvPicPr>
        <p:blipFill>
          <a:blip r:embed="rId12"/>
          <a:stretch>
            <a:fillRect/>
          </a:stretch>
        </p:blipFill>
        <p:spPr>
          <a:xfrm>
            <a:off x="884469" y="1551709"/>
            <a:ext cx="9187786" cy="4489653"/>
          </a:xfrm>
          <a:prstGeom prst="rect">
            <a:avLst/>
          </a:prstGeom>
        </p:spPr>
      </p:pic>
    </p:spTree>
    <p:extLst>
      <p:ext uri="{BB962C8B-B14F-4D97-AF65-F5344CB8AC3E}">
        <p14:creationId xmlns:p14="http://schemas.microsoft.com/office/powerpoint/2010/main" val="419066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660940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ReLU</a:t>
            </a:r>
            <a:r>
              <a:rPr lang="en-US" b="1" dirty="0">
                <a:effectLst>
                  <a:outerShdw blurRad="38100" dist="38100" dir="2700000" algn="tl">
                    <a:srgbClr val="000000">
                      <a:alpha val="43137"/>
                    </a:srgbClr>
                  </a:outerShdw>
                </a:effectLst>
              </a:rPr>
              <a:t>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defined size </a:t>
            </a:r>
          </a:p>
          <a:p>
            <a:endParaRPr lang="en-US" dirty="0"/>
          </a:p>
          <a:p>
            <a:endParaRPr lang="en-EG" dirty="0"/>
          </a:p>
          <a:p>
            <a:r>
              <a:rPr lang="en-US" b="1" dirty="0"/>
              <a:t>Outputs:</a:t>
            </a:r>
            <a:r>
              <a:rPr lang="en-EG" b="1" dirty="0"/>
              <a:t> </a:t>
            </a:r>
            <a:r>
              <a:rPr lang="en-US" dirty="0"/>
              <a:t>Output matrix of same defined size but output greater than zero only</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893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lstStyle/>
          <a:p>
            <a:r>
              <a:rPr lang="en-US" b="1" dirty="0">
                <a:effectLst>
                  <a:outerShdw blurRad="38100" dist="38100" dir="2700000" algn="tl">
                    <a:srgbClr val="000000">
                      <a:alpha val="43137"/>
                    </a:srgbClr>
                  </a:outerShdw>
                </a:effectLst>
              </a:rPr>
              <a:t>Simulation Results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Content Placeholder 4">
            <a:extLst>
              <a:ext uri="{FF2B5EF4-FFF2-40B4-BE49-F238E27FC236}">
                <a16:creationId xmlns:a16="http://schemas.microsoft.com/office/drawing/2014/main" id="{74397D4D-5A92-D445-8029-6DCDAD6FA87A}"/>
              </a:ext>
            </a:extLst>
          </p:cNvPr>
          <p:cNvSpPr>
            <a:spLocks noGrp="1"/>
          </p:cNvSpPr>
          <p:nvPr>
            <p:ph sz="half" idx="2"/>
          </p:nvPr>
        </p:nvSpPr>
        <p:spPr/>
        <p:txBody>
          <a:bodyPr/>
          <a:lstStyle/>
          <a:p>
            <a:endParaRPr lang="en-EG"/>
          </a:p>
        </p:txBody>
      </p:sp>
      <p:sp>
        <p:nvSpPr>
          <p:cNvPr id="9" name="Content Placeholder 8">
            <a:extLst>
              <a:ext uri="{FF2B5EF4-FFF2-40B4-BE49-F238E27FC236}">
                <a16:creationId xmlns:a16="http://schemas.microsoft.com/office/drawing/2014/main" id="{E96B24E0-B069-7E4A-8608-C34615C2DB61}"/>
              </a:ext>
            </a:extLst>
          </p:cNvPr>
          <p:cNvSpPr>
            <a:spLocks noGrp="1"/>
          </p:cNvSpPr>
          <p:nvPr>
            <p:ph sz="quarter" idx="4"/>
          </p:nvPr>
        </p:nvSpPr>
        <p:spPr/>
        <p:txBody>
          <a:bodyPr/>
          <a:lstStyle/>
          <a:p>
            <a:endParaRPr lang="en-EG"/>
          </a:p>
        </p:txBody>
      </p:sp>
      <p:pic>
        <p:nvPicPr>
          <p:cNvPr id="8" name="Picture 7">
            <a:extLst>
              <a:ext uri="{FF2B5EF4-FFF2-40B4-BE49-F238E27FC236}">
                <a16:creationId xmlns:a16="http://schemas.microsoft.com/office/drawing/2014/main" id="{3BDAA30D-BD65-9A4B-8F83-014D36F8E4E0}"/>
              </a:ext>
            </a:extLst>
          </p:cNvPr>
          <p:cNvPicPr/>
          <p:nvPr/>
        </p:nvPicPr>
        <p:blipFill>
          <a:blip r:embed="rId12"/>
          <a:stretch>
            <a:fillRect/>
          </a:stretch>
        </p:blipFill>
        <p:spPr>
          <a:xfrm>
            <a:off x="1052945" y="1468582"/>
            <a:ext cx="8783782" cy="4572780"/>
          </a:xfrm>
          <a:prstGeom prst="rect">
            <a:avLst/>
          </a:prstGeom>
        </p:spPr>
      </p:pic>
    </p:spTree>
    <p:extLst>
      <p:ext uri="{BB962C8B-B14F-4D97-AF65-F5344CB8AC3E}">
        <p14:creationId xmlns:p14="http://schemas.microsoft.com/office/powerpoint/2010/main" val="24858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341632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Fully-connected layer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97344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Fully-Connected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b="1" dirty="0"/>
              <a:t>Flatt</a:t>
            </a:r>
            <a:r>
              <a:rPr lang="en-US" dirty="0"/>
              <a:t>ened input 1 dimensional</a:t>
            </a:r>
          </a:p>
          <a:p>
            <a:endParaRPr lang="en-EG" dirty="0"/>
          </a:p>
          <a:p>
            <a:r>
              <a:rPr lang="en-US" b="1" dirty="0"/>
              <a:t>Outputs:</a:t>
            </a:r>
            <a:r>
              <a:rPr lang="en-EG" b="1" dirty="0"/>
              <a:t> </a:t>
            </a:r>
            <a:r>
              <a:rPr lang="en-EG" dirty="0"/>
              <a:t>The flattened input multiplied by the weights then adding the bias on them</a:t>
            </a:r>
            <a:endParaRPr lang="en-US" dirty="0"/>
          </a:p>
          <a:p>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622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3694</Words>
  <Application>Microsoft Office PowerPoint</Application>
  <PresentationFormat>Widescreen</PresentationFormat>
  <Paragraphs>964</Paragraphs>
  <Slides>105</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105</vt:i4>
      </vt:variant>
    </vt:vector>
  </HeadingPairs>
  <TitlesOfParts>
    <vt:vector size="117" baseType="lpstr">
      <vt:lpstr>Arial</vt:lpstr>
      <vt:lpstr>Calibri</vt:lpstr>
      <vt:lpstr>Calibri Light</vt:lpstr>
      <vt:lpstr>Cambria Math</vt:lpstr>
      <vt:lpstr>Times New Roman</vt:lpstr>
      <vt:lpstr>Trebuchet MS</vt:lpstr>
      <vt:lpstr>Wingdings</vt:lpstr>
      <vt:lpstr>Wingdings 3</vt:lpstr>
      <vt:lpstr>1_Facet</vt:lpstr>
      <vt:lpstr>Facet</vt:lpstr>
      <vt:lpstr>1_Office Theme</vt:lpstr>
      <vt:lpstr>2_Facet</vt:lpstr>
      <vt:lpstr>Neural Network-based Hardware Implementation for Object Detection in Autonomous Driving</vt:lpstr>
      <vt:lpstr>Agenda: </vt:lpstr>
      <vt:lpstr>PowerPoint Presentation</vt:lpstr>
      <vt:lpstr>Introduction: Autonomous Car</vt:lpstr>
      <vt:lpstr>PowerPoint Presentation</vt:lpstr>
      <vt:lpstr>Introduction: Levels of automation.</vt:lpstr>
      <vt:lpstr>Introduction: Autonomous Vehicle System. </vt:lpstr>
      <vt:lpstr>Introduction: Neural Networks </vt:lpstr>
      <vt:lpstr>PowerPoint Presentation</vt:lpstr>
      <vt:lpstr>Why do we need neural networks in the project?</vt:lpstr>
      <vt:lpstr>PowerPoint Presentation</vt:lpstr>
      <vt:lpstr>PowerPoint Presentation</vt:lpstr>
      <vt:lpstr>PowerPoint Presentation</vt:lpstr>
      <vt:lpstr>PowerPoint Presentation</vt:lpstr>
      <vt:lpstr>PowerPoint Presentation</vt:lpstr>
      <vt:lpstr>Phases of The Project. </vt:lpstr>
      <vt:lpstr>PowerPoint Presentation</vt:lpstr>
      <vt:lpstr>Methodology:</vt:lpstr>
      <vt:lpstr>PowerPoint Presentation</vt:lpstr>
      <vt:lpstr>How a neuron operates ?</vt:lpstr>
      <vt:lpstr>Types of activation functions.</vt:lpstr>
      <vt:lpstr>How to update the weights ? </vt:lpstr>
      <vt:lpstr>The SoftMax function.</vt:lpstr>
      <vt:lpstr>Loss functions and their types.</vt:lpstr>
      <vt:lpstr>Comparison between two types of loss functions.</vt:lpstr>
      <vt:lpstr>What is CNN and why using it?</vt:lpstr>
      <vt:lpstr>Layers of CNN.</vt:lpstr>
      <vt:lpstr>Convolution layer.</vt:lpstr>
      <vt:lpstr>Pooling layer.</vt:lpstr>
      <vt:lpstr>Max Pooling.</vt:lpstr>
      <vt:lpstr>Fully connected layer.</vt:lpstr>
      <vt:lpstr>PowerPoint Presentation</vt:lpstr>
      <vt:lpstr>Parameters that affect the Output volume size in a CNN.</vt:lpstr>
      <vt:lpstr>Effect of the number of filters.</vt:lpstr>
      <vt:lpstr>Effect of the stride.</vt:lpstr>
      <vt:lpstr>PowerPoint Presentation</vt:lpstr>
      <vt:lpstr>PowerPoint Presentation</vt:lpstr>
      <vt:lpstr>PowerPoint Presentation</vt:lpstr>
      <vt:lpstr>YOLO (you only look once ) </vt:lpstr>
      <vt:lpstr>YOLO (you only look once ) </vt:lpstr>
      <vt:lpstr>SSD (single shot Detector ) </vt:lpstr>
      <vt:lpstr>R-CNN.</vt:lpstr>
      <vt:lpstr>Problems with RCNN. </vt:lpstr>
      <vt:lpstr>Fast RCNN.</vt:lpstr>
      <vt:lpstr>PowerPoint Presentation</vt:lpstr>
      <vt:lpstr>PowerPoint Presentation</vt:lpstr>
      <vt:lpstr>PowerPoint Presentation</vt:lpstr>
      <vt:lpstr>FASTER R-CNN.</vt:lpstr>
      <vt:lpstr>PowerPoint Presentation</vt:lpstr>
      <vt:lpstr>COMPARISON.</vt:lpstr>
      <vt:lpstr>PowerPoint Presentation</vt:lpstr>
      <vt:lpstr>Faster-RCNN Simulation</vt:lpstr>
      <vt:lpstr>PowerPoint Presentation</vt:lpstr>
      <vt:lpstr>Block diagram of the project</vt:lpstr>
      <vt:lpstr>PowerPoint Presentation</vt:lpstr>
      <vt:lpstr>Software implementation.</vt:lpstr>
      <vt:lpstr>Layers used:</vt:lpstr>
      <vt:lpstr>Algorithms used.</vt:lpstr>
      <vt:lpstr>Results.</vt:lpstr>
      <vt:lpstr>Results:</vt:lpstr>
      <vt:lpstr>Faster-RCNN Simulation.</vt:lpstr>
      <vt:lpstr>Faster-RCNN Simulation.</vt:lpstr>
      <vt:lpstr>Faster-RCNN Simulation</vt:lpstr>
      <vt:lpstr>Faster-RCNN Simulation.</vt:lpstr>
      <vt:lpstr>Results</vt:lpstr>
      <vt:lpstr>Hardware Problems</vt:lpstr>
      <vt:lpstr>Solution </vt:lpstr>
      <vt:lpstr>Design process.</vt:lpstr>
      <vt:lpstr>Extraction of weights. </vt:lpstr>
      <vt:lpstr>LW VGG16</vt:lpstr>
      <vt:lpstr>Extraction of weights. </vt:lpstr>
      <vt:lpstr>Changing images to readable form.</vt:lpstr>
      <vt:lpstr>PowerPoint Presentation</vt:lpstr>
      <vt:lpstr>Methods of design </vt:lpstr>
      <vt:lpstr>HLS different tools</vt:lpstr>
      <vt:lpstr>What is HLS anyway ?</vt:lpstr>
      <vt:lpstr>Advantages of HLS</vt:lpstr>
      <vt:lpstr>Hardware Implementation</vt:lpstr>
      <vt:lpstr>PowerPoint Presentation</vt:lpstr>
      <vt:lpstr>Convolution Layer </vt:lpstr>
      <vt:lpstr>Software Results_v1</vt:lpstr>
      <vt:lpstr>Simulation results </vt:lpstr>
      <vt:lpstr> </vt:lpstr>
      <vt:lpstr>Simulation results (RGB Input images and kernel channels) </vt:lpstr>
      <vt:lpstr>PowerPoint Presentation</vt:lpstr>
      <vt:lpstr>Padding Layer</vt:lpstr>
      <vt:lpstr>Simulation results  </vt:lpstr>
      <vt:lpstr>When the input is 3d Matrix (channels * columns*rows) </vt:lpstr>
      <vt:lpstr>Padding ( padding image with multiple channels )</vt:lpstr>
      <vt:lpstr>PowerPoint Presentation</vt:lpstr>
      <vt:lpstr>Max Pooling Layer  </vt:lpstr>
      <vt:lpstr>Software Results</vt:lpstr>
      <vt:lpstr>PowerPoint Presentation</vt:lpstr>
      <vt:lpstr>Simulation Results</vt:lpstr>
      <vt:lpstr>PowerPoint Presentation</vt:lpstr>
      <vt:lpstr>ReLU Layer  </vt:lpstr>
      <vt:lpstr>Simulation Results</vt:lpstr>
      <vt:lpstr>PowerPoint Presentation</vt:lpstr>
      <vt:lpstr>Fully-Connected Layer  </vt:lpstr>
      <vt:lpstr>Software Results</vt:lpstr>
      <vt:lpstr>Performance evaluation</vt:lpstr>
      <vt:lpstr>PowerPoint Presentation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Network-based Hardware Implementation for Object Detection in Autonomous Driving</dc:title>
  <dc:creator>Farah Khaled Abdel Samie Ahmed Jadallah</dc:creator>
  <cp:lastModifiedBy>user</cp:lastModifiedBy>
  <cp:revision>18</cp:revision>
  <dcterms:created xsi:type="dcterms:W3CDTF">2020-08-19T20:53:53Z</dcterms:created>
  <dcterms:modified xsi:type="dcterms:W3CDTF">2020-08-20T00:39:23Z</dcterms:modified>
</cp:coreProperties>
</file>